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7"/>
  </p:notesMasterIdLst>
  <p:sldIdLst>
    <p:sldId id="256" r:id="rId2"/>
    <p:sldId id="290" r:id="rId3"/>
    <p:sldId id="270" r:id="rId4"/>
    <p:sldId id="271" r:id="rId5"/>
    <p:sldId id="283" r:id="rId6"/>
    <p:sldId id="287" r:id="rId7"/>
    <p:sldId id="288" r:id="rId8"/>
    <p:sldId id="272" r:id="rId9"/>
    <p:sldId id="292" r:id="rId10"/>
    <p:sldId id="293" r:id="rId11"/>
    <p:sldId id="294" r:id="rId12"/>
    <p:sldId id="296" r:id="rId13"/>
    <p:sldId id="274" r:id="rId14"/>
    <p:sldId id="275" r:id="rId15"/>
    <p:sldId id="299" r:id="rId16"/>
    <p:sldId id="276" r:id="rId17"/>
    <p:sldId id="300" r:id="rId18"/>
    <p:sldId id="277" r:id="rId19"/>
    <p:sldId id="278" r:id="rId20"/>
    <p:sldId id="279" r:id="rId21"/>
    <p:sldId id="291" r:id="rId22"/>
    <p:sldId id="281" r:id="rId23"/>
    <p:sldId id="301" r:id="rId24"/>
    <p:sldId id="285" r:id="rId25"/>
    <p:sldId id="282" r:id="rId2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8" roundtripDataSignature="AMtx7miCQzMSVY5JPw/mivMwGjYflocAa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892" autoAdjust="0"/>
    <p:restoredTop sz="94660"/>
  </p:normalViewPr>
  <p:slideViewPr>
    <p:cSldViewPr>
      <p:cViewPr varScale="1">
        <p:scale>
          <a:sx n="100" d="100"/>
          <a:sy n="100" d="100"/>
        </p:scale>
        <p:origin x="114" y="18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e de titr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6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contenu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de section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8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8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ux contenus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9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0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0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20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20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20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seul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ide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u avec légende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avec légende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2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texte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5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vertical et texte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6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‹N°›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881026" y="3643314"/>
            <a:ext cx="10787138" cy="17145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br>
              <a:rPr lang="fr-FR" sz="3600" b="1" dirty="0">
                <a:latin typeface="Calibri"/>
                <a:ea typeface="Calibri"/>
                <a:cs typeface="Calibri"/>
                <a:sym typeface="Calibri"/>
              </a:rPr>
            </a:br>
            <a:br>
              <a:rPr lang="fr-FR" sz="3600" b="1" dirty="0">
                <a:latin typeface="Calibri"/>
                <a:ea typeface="Calibri"/>
                <a:cs typeface="Calibri"/>
                <a:sym typeface="Calibri"/>
              </a:rPr>
            </a:br>
            <a:br>
              <a:rPr lang="fr-FR" sz="3600" b="1" dirty="0">
                <a:latin typeface="Calibri"/>
                <a:ea typeface="Calibri"/>
                <a:cs typeface="Calibri"/>
                <a:sym typeface="Calibri"/>
              </a:rPr>
            </a:br>
            <a:r>
              <a:rPr lang="fr-FR" sz="3600" b="1" dirty="0">
                <a:latin typeface="Calibri"/>
                <a:ea typeface="Calibri"/>
                <a:cs typeface="Calibri"/>
                <a:sym typeface="Calibri"/>
              </a:rPr>
              <a:t>                                                          </a:t>
            </a:r>
            <a:br>
              <a:rPr lang="fr-FR" sz="3600" b="1" dirty="0">
                <a:latin typeface="Calibri"/>
                <a:ea typeface="Calibri"/>
                <a:cs typeface="Calibri"/>
                <a:sym typeface="Calibri"/>
              </a:rPr>
            </a:br>
            <a:br>
              <a:rPr lang="fr-FR" sz="3600" b="1" dirty="0">
                <a:latin typeface="Calibri"/>
                <a:ea typeface="Calibri"/>
                <a:cs typeface="Calibri"/>
                <a:sym typeface="Calibri"/>
              </a:rPr>
            </a:br>
            <a:br>
              <a:rPr lang="fr-FR" sz="3600" b="1" dirty="0">
                <a:latin typeface="Calibri"/>
                <a:ea typeface="Calibri"/>
                <a:cs typeface="Calibri"/>
                <a:sym typeface="Calibri"/>
              </a:rPr>
            </a:br>
            <a:br>
              <a:rPr lang="fr-FR" sz="3600" b="1" dirty="0">
                <a:latin typeface="Calibri"/>
                <a:ea typeface="Calibri"/>
                <a:cs typeface="Calibri"/>
                <a:sym typeface="Calibri"/>
              </a:rPr>
            </a:br>
            <a:br>
              <a:rPr lang="fr-FR" sz="3600" b="1" dirty="0">
                <a:latin typeface="Calibri"/>
                <a:ea typeface="Calibri"/>
                <a:cs typeface="Calibri"/>
                <a:sym typeface="Calibri"/>
              </a:rPr>
            </a:br>
            <a:br>
              <a:rPr lang="fr-FR" sz="3600" b="1" dirty="0">
                <a:latin typeface="Calibri"/>
                <a:ea typeface="Calibri"/>
                <a:cs typeface="Calibri"/>
                <a:sym typeface="Calibri"/>
              </a:rPr>
            </a:br>
            <a:br>
              <a:rPr lang="fr-FR" sz="3600" b="1" dirty="0"/>
            </a:br>
            <a:r>
              <a:rPr lang="fr-FR" sz="3600" b="1" dirty="0">
                <a:latin typeface="Calibri"/>
                <a:ea typeface="Calibri"/>
                <a:cs typeface="Calibri"/>
                <a:sym typeface="Calibri"/>
              </a:rPr>
              <a:t>CONSTRUCTION D’UN BÂTIMENT À ENERGIE POSITIVE</a:t>
            </a:r>
            <a:br>
              <a:rPr lang="fr-FR" sz="3600" b="1" dirty="0">
                <a:latin typeface="Calibri"/>
                <a:ea typeface="Calibri"/>
                <a:cs typeface="Calibri"/>
                <a:sym typeface="Calibri"/>
              </a:rPr>
            </a:br>
            <a:r>
              <a:rPr lang="fr-FR" sz="3600" b="1" dirty="0">
                <a:latin typeface="Calibri"/>
                <a:ea typeface="Calibri"/>
                <a:cs typeface="Calibri"/>
                <a:sym typeface="Calibri"/>
              </a:rPr>
              <a:t>EXTENSION DE L’HOTEL DE VILLE DE BIZERTE </a:t>
            </a:r>
            <a:br>
              <a:rPr lang="fr-FR" sz="3600" b="1" dirty="0">
                <a:latin typeface="Calibri"/>
                <a:ea typeface="Calibri"/>
                <a:cs typeface="Calibri"/>
                <a:sym typeface="Calibri"/>
              </a:rPr>
            </a:br>
            <a:r>
              <a:rPr lang="fr-FR" sz="3600" b="1" dirty="0">
                <a:latin typeface="Calibri"/>
                <a:ea typeface="Calibri"/>
                <a:cs typeface="Calibri"/>
                <a:sym typeface="Calibri"/>
              </a:rPr>
              <a:t>SUR LA BASE D’UN AUDIT SUR PLAN</a:t>
            </a:r>
            <a:endParaRPr sz="3600" b="1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2809852" y="5470544"/>
            <a:ext cx="9144000" cy="1077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fr-FR" b="1" dirty="0">
                <a:solidFill>
                  <a:srgbClr val="0070C0"/>
                </a:solidFill>
              </a:rPr>
              <a:t>Audit réalisé par le bureau d’étude B.C.E</a:t>
            </a:r>
          </a:p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fr-FR" b="1" dirty="0">
                <a:solidFill>
                  <a:srgbClr val="0070C0"/>
                </a:solidFill>
              </a:rPr>
              <a:t>Présentation de Dhaouadi Sonia COMMUNE DE BIZERTE</a:t>
            </a:r>
            <a:endParaRPr b="1" dirty="0">
              <a:solidFill>
                <a:srgbClr val="0070C0"/>
              </a:solidFill>
            </a:endParaRPr>
          </a:p>
        </p:txBody>
      </p:sp>
      <p:pic>
        <p:nvPicPr>
          <p:cNvPr id="89" name="Google Shape;89;p1" descr="Résultat de recherche d'images pour &quot;idee institute environment&quot;"/>
          <p:cNvPicPr preferRelativeResize="0"/>
          <p:nvPr/>
        </p:nvPicPr>
        <p:blipFill rotWithShape="1">
          <a:blip r:embed="rId3">
            <a:alphaModFix/>
          </a:blip>
          <a:srcRect t="23578" b="18316"/>
          <a:stretch/>
        </p:blipFill>
        <p:spPr>
          <a:xfrm>
            <a:off x="9795554" y="160338"/>
            <a:ext cx="1944047" cy="119696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 descr="Résultat de recherche d'images pour &quot;anme&quot;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 descr="Résultat de recherche d'images pour &quot;anme&quot;"/>
          <p:cNvSpPr/>
          <p:nvPr/>
        </p:nvSpPr>
        <p:spPr>
          <a:xfrm>
            <a:off x="3826669" y="1200234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2" name="Google Shape;92;p1" descr="Résultat de recherche d'images pour &quot;anme&quot;"/>
          <p:cNvPicPr preferRelativeResize="0"/>
          <p:nvPr/>
        </p:nvPicPr>
        <p:blipFill rotWithShape="1">
          <a:blip r:embed="rId4">
            <a:alphaModFix/>
          </a:blip>
          <a:srcRect t="4041"/>
          <a:stretch/>
        </p:blipFill>
        <p:spPr>
          <a:xfrm>
            <a:off x="343663" y="114943"/>
            <a:ext cx="2479133" cy="14868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Image 10" descr="Bizert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4430" y="214290"/>
            <a:ext cx="1857388" cy="2397220"/>
          </a:xfrm>
          <a:prstGeom prst="rect">
            <a:avLst/>
          </a:prstGeom>
        </p:spPr>
      </p:pic>
      <p:sp>
        <p:nvSpPr>
          <p:cNvPr id="12" name="Google Shape;85;p1"/>
          <p:cNvSpPr txBox="1">
            <a:spLocks/>
          </p:cNvSpPr>
          <p:nvPr/>
        </p:nvSpPr>
        <p:spPr>
          <a:xfrm>
            <a:off x="3719736" y="2643182"/>
            <a:ext cx="4536504" cy="425778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tabLst/>
              <a:defRPr/>
            </a:pPr>
            <a:r>
              <a:rPr kumimoji="0" lang="fr-FR" sz="24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LA COMMUNE DE BIZERTE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ED88A8-5F87-4EFB-AD42-B6A8292C51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66088" y="1121227"/>
            <a:ext cx="9144000" cy="579581"/>
          </a:xfrm>
        </p:spPr>
        <p:txBody>
          <a:bodyPr>
            <a:normAutofit fontScale="90000"/>
          </a:bodyPr>
          <a:lstStyle/>
          <a:p>
            <a:r>
              <a:rPr lang="fr-FR" sz="36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fr-FR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ontexte du projet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7361EE5-6A88-458C-9C43-F3F50CDF0F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7408" y="1700808"/>
            <a:ext cx="10801200" cy="5040560"/>
          </a:xfrm>
        </p:spPr>
        <p:txBody>
          <a:bodyPr>
            <a:normAutofit fontScale="25000" lnSpcReduction="20000"/>
          </a:bodyPr>
          <a:lstStyle/>
          <a:p>
            <a:pPr algn="l" rtl="0">
              <a:lnSpc>
                <a:spcPct val="170000"/>
              </a:lnSpc>
            </a:pPr>
            <a:r>
              <a:rPr lang="fr-FR" dirty="0"/>
              <a:t>                     </a:t>
            </a:r>
            <a:r>
              <a:rPr lang="fr-FR" sz="64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Ce  projet s’inscrit dans  le cadre de la relance de la politique de notre état en matière d'économie d'énergie  dont la Commune de Bizerte s’y est parfaitement adhérée  ,  pour ce  L’A.N.M.E l'agence nationale Pour la Maîtrise de L’Energie a incité les maîtres d'ouvrages et gestionnaires de bâtiments, à s'engager sur la voie de l'utilisation rationnelle de l'énergie ,un plan d'action basé sur le soutien des études d'aide à la décision (pré diagnostics, diagnostics, études de faisabilité) a été décidé.</a:t>
            </a:r>
          </a:p>
          <a:p>
            <a:pPr algn="l">
              <a:lnSpc>
                <a:spcPct val="170000"/>
              </a:lnSpc>
            </a:pPr>
            <a:r>
              <a:rPr lang="fr-FR" sz="6400" dirty="0">
                <a:latin typeface="+mj-lt"/>
              </a:rPr>
              <a:t>          L’audit a été financée par l’IDE-E Institute for Développement </a:t>
            </a:r>
            <a:r>
              <a:rPr lang="fr-FR" sz="6400" dirty="0" err="1">
                <a:latin typeface="+mj-lt"/>
              </a:rPr>
              <a:t>Environment</a:t>
            </a:r>
            <a:r>
              <a:rPr lang="fr-FR" sz="6400" dirty="0">
                <a:latin typeface="+mj-lt"/>
              </a:rPr>
              <a:t>  qui a confié à un auditeur la réalisation d’un audit sur  plan du Projet de construction du bâtiment de l’extension de l’hôtel de ville de Bizerte afin d’améliorer l’</a:t>
            </a:r>
            <a:r>
              <a:rPr lang="fr-FR" sz="6400" dirty="0" err="1">
                <a:latin typeface="+mj-lt"/>
              </a:rPr>
              <a:t>éfficacité</a:t>
            </a:r>
            <a:r>
              <a:rPr lang="fr-FR" sz="6400" dirty="0">
                <a:latin typeface="+mj-lt"/>
              </a:rPr>
              <a:t> énergétique du bâtiment  et de réduire ainsi la consommation énergétique  et assurer un meilleur confort thermique aux usagers sachant   que les études techniques étaient déjà réalisées  au préalable ,</a:t>
            </a:r>
            <a:endParaRPr lang="fr-FR" sz="6400" dirty="0">
              <a:effectLst/>
              <a:latin typeface="+mj-lt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93626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>
                <a:solidFill>
                  <a:srgbClr val="00B050"/>
                </a:solidFill>
              </a:rPr>
              <a:t>OBJECTIF</a:t>
            </a:r>
            <a:endParaRPr lang="fr-FR" dirty="0">
              <a:solidFill>
                <a:srgbClr val="00B050"/>
              </a:solidFill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14300" indent="0">
              <a:buSzPct val="80000"/>
              <a:buNone/>
            </a:pPr>
            <a:r>
              <a:rPr lang="fr-FR" sz="3200" dirty="0"/>
              <a:t>        - Amélioration l’efficacité énergétique du bâtiment, des équipements , des systèmes d’exploitation et réduire ainsi la consommation énergétique  en effet le bâtiment sera de classe 1</a:t>
            </a:r>
          </a:p>
          <a:p>
            <a:pPr marL="114300" indent="0">
              <a:buSzPct val="80000"/>
              <a:buNone/>
            </a:pPr>
            <a:r>
              <a:rPr lang="fr-FR" sz="3200" dirty="0"/>
              <a:t>       - Offrir un confort thermique pour les usagers  qui engendrera un meilleur rendement et productivité des agents y travaillant ,</a:t>
            </a:r>
          </a:p>
        </p:txBody>
      </p:sp>
      <p:sp>
        <p:nvSpPr>
          <p:cNvPr id="9220" name="AutoShape 4" descr="Résultat de recherche d'images pour &quot;energy icon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9222" name="AutoShape 6" descr="Résultat de recherche d'images pour &quot;energy icon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8" name="Image 7" descr="energy-clipart-environmental-sustainability-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2280" y="285728"/>
            <a:ext cx="1500174" cy="150017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>
                <a:solidFill>
                  <a:srgbClr val="00B050"/>
                </a:solidFill>
              </a:rPr>
              <a:t>DESCRIPTION DU BATIMENT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fr-FR" dirty="0"/>
              <a:t>Le Bâtiment est composé de :</a:t>
            </a:r>
          </a:p>
          <a:p>
            <a:pPr marL="1085850">
              <a:buFont typeface="Wingdings" pitchFamily="2" charset="2"/>
              <a:buChar char="§"/>
            </a:pPr>
            <a:r>
              <a:rPr lang="fr-FR" dirty="0"/>
              <a:t>Parking en sous-sol</a:t>
            </a:r>
          </a:p>
          <a:p>
            <a:pPr marL="1085850">
              <a:buFont typeface="Wingdings" pitchFamily="2" charset="2"/>
              <a:buChar char="§"/>
            </a:pPr>
            <a:r>
              <a:rPr lang="fr-FR" dirty="0"/>
              <a:t>Rez-de-chaussée</a:t>
            </a:r>
          </a:p>
          <a:p>
            <a:pPr marL="1085850">
              <a:buFont typeface="Wingdings" pitchFamily="2" charset="2"/>
              <a:buChar char="§"/>
            </a:pPr>
            <a:r>
              <a:rPr lang="fr-FR" dirty="0"/>
              <a:t>Deux étages </a:t>
            </a:r>
          </a:p>
          <a:p>
            <a:pPr>
              <a:buFont typeface="Wingdings" pitchFamily="2" charset="2"/>
              <a:buChar char="§"/>
            </a:pPr>
            <a:r>
              <a:rPr lang="fr-FR" dirty="0"/>
              <a:t>Il sera affectés aux différents services municipaux et d’une surface couverte totale de 1639 m2.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0" b="9406"/>
          <a:stretch/>
        </p:blipFill>
        <p:spPr>
          <a:xfrm>
            <a:off x="865553" y="312376"/>
            <a:ext cx="9550927" cy="6212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159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00B050"/>
                </a:solidFill>
              </a:rPr>
              <a:t>COUT ET FINANCEMENT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fr-FR" dirty="0"/>
              <a:t>Cout total du projet : 2 200 000TND  (671 000 €)</a:t>
            </a:r>
          </a:p>
          <a:p>
            <a:pPr>
              <a:buFont typeface="Wingdings" pitchFamily="2" charset="2"/>
              <a:buChar char="§"/>
            </a:pPr>
            <a:endParaRPr lang="fr-FR" dirty="0"/>
          </a:p>
          <a:p>
            <a:pPr>
              <a:buFont typeface="Wingdings" pitchFamily="2" charset="2"/>
              <a:buChar char="§"/>
            </a:pPr>
            <a:r>
              <a:rPr lang="fr-FR" dirty="0"/>
              <a:t>Financement :  Commune de Bizerte et  Caisse des prêts et de soutien des collectivités locales</a:t>
            </a:r>
          </a:p>
        </p:txBody>
      </p:sp>
    </p:spTree>
    <p:extLst>
      <p:ext uri="{BB962C8B-B14F-4D97-AF65-F5344CB8AC3E}">
        <p14:creationId xmlns:p14="http://schemas.microsoft.com/office/powerpoint/2010/main" val="803647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Photos du chantier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042568"/>
          </a:xfrm>
        </p:spPr>
        <p:txBody>
          <a:bodyPr/>
          <a:lstStyle/>
          <a:p>
            <a:r>
              <a:rPr lang="fr-FR" dirty="0"/>
              <a:t> 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064" y="1690689"/>
            <a:ext cx="4104456" cy="4177504"/>
          </a:xfrm>
          <a:prstGeom prst="rect">
            <a:avLst/>
          </a:prstGeom>
        </p:spPr>
      </p:pic>
      <p:pic>
        <p:nvPicPr>
          <p:cNvPr id="8" name="Picture 2" descr="Aucune description disponibl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456" y="1690689"/>
            <a:ext cx="4464496" cy="4177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40910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.jj.jpg"/>
          <p:cNvPicPr>
            <a:picLocks noChangeAspect="1"/>
          </p:cNvPicPr>
          <p:nvPr/>
        </p:nvPicPr>
        <p:blipFill>
          <a:blip r:embed="rId2"/>
          <a:srcRect l="8000" t="6039" r="21500" b="10035"/>
          <a:stretch>
            <a:fillRect/>
          </a:stretch>
        </p:blipFill>
        <p:spPr>
          <a:xfrm>
            <a:off x="7667636" y="4071918"/>
            <a:ext cx="4157011" cy="2786082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>
                <a:solidFill>
                  <a:srgbClr val="00B050"/>
                </a:solidFill>
              </a:rPr>
              <a:t>RECOMMANDATIONS DE L’AUDIT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659500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114300" indent="0">
              <a:buNone/>
            </a:pPr>
            <a:r>
              <a:rPr lang="fr-FR" sz="3600" dirty="0"/>
              <a:t>L’audit a fait ressortir un plan d’action qui regroupe trois types d’actions </a:t>
            </a:r>
          </a:p>
          <a:p>
            <a:pPr marL="114300" indent="0">
              <a:buNone/>
            </a:pPr>
            <a:r>
              <a:rPr lang="fr-FR" b="1" dirty="0"/>
              <a:t>1-Actions passives touchant l’enveloppe du bâtiment</a:t>
            </a:r>
          </a:p>
          <a:p>
            <a:pPr marL="114300" indent="0">
              <a:buNone/>
            </a:pPr>
            <a:r>
              <a:rPr lang="fr-FR" dirty="0"/>
              <a:t>-améliorer les performances optique et thermique des parois vitrées </a:t>
            </a:r>
            <a:r>
              <a:rPr lang="fr-F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(projet 1)</a:t>
            </a:r>
          </a:p>
          <a:p>
            <a:pPr marL="114300" indent="0">
              <a:buNone/>
            </a:pPr>
            <a:r>
              <a:rPr lang="fr-FR" dirty="0"/>
              <a:t>-isoler thermiquement la toiture et les murs </a:t>
            </a:r>
            <a:r>
              <a:rPr lang="fr-F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(projet 2 et 3)</a:t>
            </a:r>
          </a:p>
          <a:p>
            <a:pPr marL="114300" indent="0">
              <a:buNone/>
            </a:pPr>
            <a:r>
              <a:rPr lang="fr-FR" b="1" dirty="0"/>
              <a:t>2-Actions actives touchant l’exploitation du bâtiment</a:t>
            </a:r>
          </a:p>
          <a:p>
            <a:pPr marL="114300" indent="0">
              <a:buNone/>
            </a:pPr>
            <a:r>
              <a:rPr lang="fr-FR" dirty="0"/>
              <a:t>-améliorer l’efficacité énergétique des systèmes d’éclairage </a:t>
            </a:r>
            <a:r>
              <a:rPr lang="fr-F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(projet 4)</a:t>
            </a:r>
            <a:endParaRPr lang="fr-FR" dirty="0"/>
          </a:p>
          <a:p>
            <a:pPr marL="114300" indent="0">
              <a:buClr>
                <a:srgbClr val="000000"/>
              </a:buClr>
              <a:buNone/>
            </a:pPr>
            <a:r>
              <a:rPr lang="fr-FR" dirty="0">
                <a:solidFill>
                  <a:srgbClr val="000000"/>
                </a:solidFill>
              </a:rPr>
              <a:t>-améliorer l’efficacité énergétique des systèmes de climatisation</a:t>
            </a:r>
            <a:r>
              <a:rPr lang="fr-F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(projet 5)</a:t>
            </a:r>
          </a:p>
          <a:p>
            <a:pPr marL="114300" lvl="0" indent="0">
              <a:buClr>
                <a:srgbClr val="000000"/>
              </a:buClr>
              <a:buNone/>
            </a:pPr>
            <a:r>
              <a:rPr lang="fr-FR" b="1" dirty="0">
                <a:solidFill>
                  <a:srgbClr val="000000"/>
                </a:solidFill>
              </a:rPr>
              <a:t>3-Production d’énergie solaire</a:t>
            </a:r>
          </a:p>
          <a:p>
            <a:pPr marL="114300" indent="0">
              <a:buClr>
                <a:srgbClr val="000000"/>
              </a:buClr>
              <a:buNone/>
            </a:pPr>
            <a:r>
              <a:rPr lang="fr-FR" dirty="0">
                <a:solidFill>
                  <a:srgbClr val="000000"/>
                </a:solidFill>
              </a:rPr>
              <a:t>-installation d’une station photovoltaïque sur terrasse</a:t>
            </a:r>
          </a:p>
          <a:p>
            <a:pPr marL="114300" indent="0">
              <a:buClr>
                <a:srgbClr val="000000"/>
              </a:buClr>
              <a:buNone/>
            </a:pPr>
            <a:r>
              <a:rPr lang="fr-FR" dirty="0">
                <a:solidFill>
                  <a:srgbClr val="000000"/>
                </a:solidFill>
              </a:rPr>
              <a:t> </a:t>
            </a:r>
            <a:r>
              <a:rPr lang="fr-F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(projet 6)</a:t>
            </a:r>
          </a:p>
          <a:p>
            <a:pPr marL="114300" indent="0">
              <a:buClr>
                <a:srgbClr val="000000"/>
              </a:buClr>
              <a:buNone/>
            </a:pPr>
            <a:r>
              <a:rPr lang="fr-FR" dirty="0"/>
              <a:t>Ce qui permettra une amélioration de la classification thermique du bâtiment qui passera de 5  à  1 </a:t>
            </a:r>
          </a:p>
          <a:p>
            <a:pPr marL="114300" indent="0">
              <a:buClr>
                <a:srgbClr val="000000"/>
              </a:buClr>
              <a:buNone/>
            </a:pPr>
            <a:endParaRPr lang="fr-FR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endParaRPr lang="fr-FR" dirty="0"/>
          </a:p>
          <a:p>
            <a:pPr>
              <a:buFont typeface="Wingdings" pitchFamily="2" charset="2"/>
              <a:buChar char="§"/>
            </a:pPr>
            <a:endParaRPr lang="fr-FR" dirty="0"/>
          </a:p>
          <a:p>
            <a:pPr>
              <a:buFont typeface="Wingdings" pitchFamily="2" charset="2"/>
              <a:buChar char="§"/>
            </a:pPr>
            <a:endParaRPr lang="fr-FR" dirty="0"/>
          </a:p>
          <a:p>
            <a:pPr>
              <a:buFont typeface="Wingdings" pitchFamily="2" charset="2"/>
              <a:buChar char="§"/>
            </a:pPr>
            <a:endParaRPr lang="fr-FR" dirty="0"/>
          </a:p>
        </p:txBody>
      </p:sp>
      <p:sp>
        <p:nvSpPr>
          <p:cNvPr id="7170" name="AutoShape 2" descr="Résultat de recherche d'images pour &quot;bilan thermique une étape crurcial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564A4E-6DED-4107-9350-5C69E102B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9463"/>
          </a:xfrm>
        </p:spPr>
        <p:txBody>
          <a:bodyPr>
            <a:normAutofit/>
          </a:bodyPr>
          <a:lstStyle/>
          <a:p>
            <a:r>
              <a:rPr lang="fr-FR" sz="2000" dirty="0"/>
              <a:t>Si dessous  la </a:t>
            </a:r>
            <a:r>
              <a:rPr lang="fr-FR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synthèse sur le logiciel CLIP relatif à </a:t>
            </a:r>
            <a:r>
              <a:rPr lang="fr-FR" sz="2000" dirty="0"/>
              <a:t>la version de base qui classe le bâtiment clas</a:t>
            </a:r>
            <a:r>
              <a:rPr lang="fr-FR" sz="1800" dirty="0"/>
              <a:t>se  5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ED7BDFE-0A4F-491E-8C3D-3454EBA740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472E7E19-34B1-4026-AAFF-9BB8A2D0E5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132" y="980728"/>
            <a:ext cx="11289736" cy="587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6084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C2AD08-8A76-4471-9065-053B6948376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91B9890-1969-4A06-B4D5-2093754960A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AC733B4-BC1F-41C0-8D9D-420FEA6D95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358" y="1122363"/>
            <a:ext cx="11810292" cy="2306637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83C762F-5DFC-4069-9475-0529879CB7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416" y="3509962"/>
            <a:ext cx="10693696" cy="2898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724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DB9F1B-5F74-4580-A799-DB6C859779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7448" y="764705"/>
            <a:ext cx="10945216" cy="432047"/>
          </a:xfrm>
        </p:spPr>
        <p:txBody>
          <a:bodyPr>
            <a:noAutofit/>
          </a:bodyPr>
          <a:lstStyle/>
          <a:p>
            <a:r>
              <a:rPr lang="fr-FR" sz="2000" b="1" dirty="0"/>
              <a:t>Si dessous  la </a:t>
            </a:r>
            <a:r>
              <a:rPr lang="fr-FR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synthèse sur le logiciel CLIP pour </a:t>
            </a:r>
            <a:r>
              <a:rPr lang="fr-FR" sz="2000" b="1" dirty="0"/>
              <a:t>le bâtiment amélioré après réalisation de la totalité des projets permettra de classer le bâtiment classe  1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700B398-BB84-4195-8B71-461CB6905E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132856"/>
            <a:ext cx="9144000" cy="3124944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E2E1643C-00D8-450D-8B57-445BAB5319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556792"/>
            <a:ext cx="10874424" cy="530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9261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826F37-A6B6-4177-8791-0EA9AFBBACD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9D5F283-50DD-48E3-918C-68C5F8F1CA9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E365C7F-3698-4B8B-BC75-501FB7AFA7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04" t="4941" r="704"/>
          <a:stretch/>
        </p:blipFill>
        <p:spPr>
          <a:xfrm>
            <a:off x="615902" y="332656"/>
            <a:ext cx="10081120" cy="5541416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2519B83-D217-49E7-B5F4-D444B9BE5DE4}"/>
              </a:ext>
            </a:extLst>
          </p:cNvPr>
          <p:cNvSpPr txBox="1"/>
          <p:nvPr/>
        </p:nvSpPr>
        <p:spPr>
          <a:xfrm>
            <a:off x="1415480" y="3275112"/>
            <a:ext cx="9793088" cy="3262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14300" indent="0">
              <a:buNone/>
            </a:pPr>
            <a:endParaRPr lang="fr-FR" dirty="0"/>
          </a:p>
          <a:p>
            <a:pPr marL="114300" indent="0">
              <a:buNone/>
            </a:pPr>
            <a:endParaRPr lang="fr-FR" dirty="0"/>
          </a:p>
          <a:p>
            <a:pPr marL="114300" indent="0">
              <a:buNone/>
            </a:pPr>
            <a:endParaRPr lang="fr-FR" dirty="0"/>
          </a:p>
          <a:p>
            <a:pPr marL="114300" indent="0">
              <a:buNone/>
            </a:pPr>
            <a:endParaRPr lang="fr-FR" dirty="0"/>
          </a:p>
          <a:p>
            <a:pPr marL="114300" indent="0">
              <a:buNone/>
            </a:pPr>
            <a:endParaRPr lang="fr-FR" dirty="0"/>
          </a:p>
          <a:p>
            <a:pPr marL="114300" indent="0">
              <a:buNone/>
            </a:pPr>
            <a:endParaRPr lang="fr-FR" dirty="0"/>
          </a:p>
          <a:p>
            <a:pPr marL="114300" indent="0">
              <a:buNone/>
            </a:pPr>
            <a:endParaRPr lang="fr-FR" dirty="0"/>
          </a:p>
          <a:p>
            <a:pPr marL="114300" indent="0">
              <a:buNone/>
            </a:pPr>
            <a:endParaRPr lang="fr-FR" dirty="0"/>
          </a:p>
          <a:p>
            <a:pPr marL="114300" indent="0">
              <a:buNone/>
            </a:pPr>
            <a:endParaRPr lang="fr-FR" dirty="0"/>
          </a:p>
          <a:p>
            <a:pPr marL="114300" indent="0">
              <a:buNone/>
            </a:pPr>
            <a:endParaRPr lang="fr-FR" dirty="0"/>
          </a:p>
          <a:p>
            <a:pPr marL="114300" indent="0">
              <a:buNone/>
            </a:pPr>
            <a:endParaRPr lang="fr-FR" dirty="0"/>
          </a:p>
          <a:p>
            <a:pPr marL="114300" indent="0">
              <a:buNone/>
            </a:pPr>
            <a:endParaRPr lang="fr-FR" dirty="0"/>
          </a:p>
          <a:p>
            <a:pPr marL="114300" indent="0">
              <a:buNone/>
            </a:pPr>
            <a:endParaRPr lang="fr-FR" dirty="0"/>
          </a:p>
          <a:p>
            <a:pPr marL="114300" indent="0">
              <a:buNone/>
            </a:pPr>
            <a:r>
              <a:rPr lang="fr-FR" sz="2400" b="1" dirty="0"/>
              <a:t>Les 6 projets  identifiés et se présentent comme suit :</a:t>
            </a:r>
          </a:p>
        </p:txBody>
      </p:sp>
    </p:spTree>
    <p:extLst>
      <p:ext uri="{BB962C8B-B14F-4D97-AF65-F5344CB8AC3E}">
        <p14:creationId xmlns:p14="http://schemas.microsoft.com/office/powerpoint/2010/main" val="21941441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>
                <a:solidFill>
                  <a:srgbClr val="00B050"/>
                </a:solidFill>
              </a:rPr>
              <a:t>PROJET 1 : </a:t>
            </a:r>
            <a:r>
              <a:rPr lang="fr-FR" b="1" dirty="0"/>
              <a:t>AMÉLIORATION  DE L’EFFICACITÉ ÉNERGÉTIQUE DES OUVERTURES VITRÉES 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449263" lvl="0" indent="-358775">
              <a:spcBef>
                <a:spcPts val="0"/>
              </a:spcBef>
              <a:buFont typeface="Wingdings" pitchFamily="2" charset="2"/>
              <a:buChar char="§"/>
            </a:pPr>
            <a:r>
              <a:rPr lang="fr-FR" sz="3200" dirty="0"/>
              <a:t>L’utilisation d’un double vitrage clair 6/6/6 faible émissif pour les baies et les fenêtres au lieu d’un simple vitrage avec une menuiserie en aluminium à rupture de pont thermique. </a:t>
            </a:r>
            <a:br>
              <a:rPr lang="fr-FR" sz="3200" dirty="0"/>
            </a:br>
            <a:endParaRPr lang="fr-FR" sz="3200" dirty="0"/>
          </a:p>
          <a:p>
            <a:pPr marL="449263" lvl="0" indent="-358775">
              <a:spcBef>
                <a:spcPts val="0"/>
              </a:spcBef>
              <a:buFont typeface="Wingdings" pitchFamily="2" charset="2"/>
              <a:buChar char="§"/>
              <a:tabLst>
                <a:tab pos="449263" algn="l"/>
              </a:tabLst>
            </a:pPr>
            <a:r>
              <a:rPr lang="fr-FR" sz="3200" dirty="0"/>
              <a:t>Ce projet permet un gain sur la consommation électrique de 5031 kWh/an et une réduction de 2,722  TéCO2/an.</a:t>
            </a:r>
          </a:p>
          <a:p>
            <a:pPr marL="449263" lvl="0" indent="-358775">
              <a:spcBef>
                <a:spcPts val="0"/>
              </a:spcBef>
              <a:buFont typeface="Wingdings" pitchFamily="2" charset="2"/>
              <a:buChar char="§"/>
              <a:tabLst>
                <a:tab pos="449263" algn="l"/>
              </a:tabLst>
            </a:pPr>
            <a:endParaRPr lang="fr-FR" sz="3200" dirty="0"/>
          </a:p>
          <a:p>
            <a:pPr marL="449263" lvl="0" indent="-358775">
              <a:spcBef>
                <a:spcPts val="0"/>
              </a:spcBef>
              <a:buFont typeface="Wingdings" pitchFamily="2" charset="2"/>
              <a:buChar char="§"/>
              <a:tabLst>
                <a:tab pos="449263" algn="l"/>
              </a:tabLst>
            </a:pPr>
            <a:r>
              <a:rPr lang="fr-FR" sz="3200" dirty="0"/>
              <a:t>Le temps de retour de l’investissement est de 5 ans.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fr-FR" b="1" dirty="0">
                <a:solidFill>
                  <a:srgbClr val="00B050"/>
                </a:solidFill>
              </a:rPr>
              <a:t>PROJET 2 :</a:t>
            </a:r>
            <a:r>
              <a:rPr lang="fr-FR" dirty="0">
                <a:solidFill>
                  <a:srgbClr val="00B050"/>
                </a:solidFill>
              </a:rPr>
              <a:t> </a:t>
            </a:r>
            <a:r>
              <a:rPr lang="fr-FR" b="1" dirty="0"/>
              <a:t>ISOLATION THERMIQUE DE LA TOITURE TERRASSE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39750" indent="-360363">
              <a:spcBef>
                <a:spcPts val="0"/>
              </a:spcBef>
              <a:buSzPct val="56000"/>
              <a:buFont typeface="Wingdings" pitchFamily="2" charset="2"/>
              <a:buChar char="§"/>
            </a:pPr>
            <a:r>
              <a:rPr lang="fr-FR" sz="3200" dirty="0"/>
              <a:t>Ce projet consiste à remplacer la forme de pente initialement prévue par une forme de pente composé d’une couche de béton maigre de 5 cm avec isolation par une couche de polystyrène extrudé XPS de 4 cm.</a:t>
            </a:r>
          </a:p>
          <a:p>
            <a:pPr marL="539750" indent="-360363">
              <a:spcBef>
                <a:spcPts val="0"/>
              </a:spcBef>
              <a:buSzPct val="56000"/>
              <a:buNone/>
            </a:pPr>
            <a:endParaRPr lang="fr-FR" sz="3200" dirty="0"/>
          </a:p>
          <a:p>
            <a:pPr marL="539750" indent="-360363">
              <a:spcBef>
                <a:spcPts val="0"/>
              </a:spcBef>
              <a:buSzPct val="56000"/>
              <a:buFont typeface="Wingdings" pitchFamily="2" charset="2"/>
              <a:buChar char="§"/>
            </a:pPr>
            <a:r>
              <a:rPr lang="fr-FR" sz="3200" dirty="0"/>
              <a:t>D’où un gain sur la consommation électrique de 5094 kWh/an et une réduction de 2,756 TéCO2/an.</a:t>
            </a:r>
          </a:p>
          <a:p>
            <a:pPr marL="539750" indent="-360363">
              <a:spcBef>
                <a:spcPts val="0"/>
              </a:spcBef>
              <a:buSzPct val="56000"/>
              <a:buFont typeface="Wingdings" pitchFamily="2" charset="2"/>
              <a:buChar char="§"/>
            </a:pPr>
            <a:endParaRPr lang="fr-FR" sz="3200" dirty="0"/>
          </a:p>
          <a:p>
            <a:pPr marL="539750" indent="-360363">
              <a:spcBef>
                <a:spcPts val="0"/>
              </a:spcBef>
              <a:buSzPct val="56000"/>
              <a:buFont typeface="Wingdings" pitchFamily="2" charset="2"/>
              <a:buChar char="§"/>
            </a:pPr>
            <a:r>
              <a:rPr lang="fr-FR" sz="3200" dirty="0"/>
              <a:t>Temps de retour de l’investissement : 4 ans et un mois.</a:t>
            </a:r>
          </a:p>
          <a:p>
            <a:pPr marL="539750" lvl="0" indent="-360363">
              <a:buSzPct val="100000"/>
              <a:buFont typeface="Wingdings" pitchFamily="2" charset="2"/>
              <a:buChar char="§"/>
            </a:pPr>
            <a:endParaRPr lang="fr-FR" dirty="0"/>
          </a:p>
          <a:p>
            <a:pPr marL="539750" indent="-360363">
              <a:buFont typeface="Wingdings" pitchFamily="2" charset="2"/>
              <a:buChar char="§"/>
            </a:pPr>
            <a:endParaRPr lang="fr-FR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28ADBF-F85F-48CF-B54F-2B72F1418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3726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fr-FR" dirty="0"/>
              <a:t>Ce projet </a:t>
            </a:r>
            <a:r>
              <a:rPr lang="fr-FR" sz="3600" b="1" dirty="0"/>
              <a:t>ISOLATION THERMIQUE DE LA TOITURE TERRASSE </a:t>
            </a:r>
            <a:r>
              <a:rPr lang="fr-FR" dirty="0"/>
              <a:t>a été réalisé voici  les photos de chantier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82E52C-1EF9-4888-95BD-923DD53743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102A8FF-2DD8-47AC-AA25-68C605E43C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825625"/>
            <a:ext cx="4608512" cy="3907631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AA6EA1D-9AFE-4353-85A5-C89E5F1217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825625"/>
            <a:ext cx="4608512" cy="3907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005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b="1" dirty="0">
                <a:solidFill>
                  <a:srgbClr val="00B050"/>
                </a:solidFill>
              </a:rPr>
              <a:t>PROJET 3 : </a:t>
            </a:r>
            <a:r>
              <a:rPr lang="fr-FR" b="1" dirty="0"/>
              <a:t>ISOLATION DES PAROIS EXTÉRIEURES AVEC DU POLYSTYRÈNE DE 4 CM 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39750" lvl="0" indent="-449263">
              <a:buSzPct val="56000"/>
              <a:buFont typeface="Wingdings" pitchFamily="2" charset="2"/>
              <a:buChar char="§"/>
            </a:pPr>
            <a:r>
              <a:rPr lang="fr-FR" dirty="0"/>
              <a:t>Ce projet permettra un gain sur la consommation électrique de 2830 kWh/an et une réduction de 1,531  T</a:t>
            </a:r>
            <a:r>
              <a:rPr lang="fr-FR" sz="1800" dirty="0"/>
              <a:t>é</a:t>
            </a:r>
            <a:r>
              <a:rPr lang="fr-FR" dirty="0"/>
              <a:t>CO</a:t>
            </a:r>
            <a:r>
              <a:rPr lang="fr-FR" sz="1600" dirty="0"/>
              <a:t>2</a:t>
            </a:r>
            <a:r>
              <a:rPr lang="fr-FR" dirty="0"/>
              <a:t>/an.</a:t>
            </a:r>
          </a:p>
          <a:p>
            <a:pPr marL="539750" lvl="0" indent="-449263">
              <a:buSzPct val="56000"/>
              <a:buFont typeface="Wingdings" pitchFamily="2" charset="2"/>
              <a:buChar char="§"/>
            </a:pPr>
            <a:r>
              <a:rPr lang="fr-FR" dirty="0"/>
              <a:t>Temps de retour de l’investissement : 5 ans et un mois.</a:t>
            </a:r>
          </a:p>
          <a:p>
            <a:pPr marL="539750" lvl="0" indent="-449263">
              <a:buSzPct val="56000"/>
              <a:buFont typeface="Wingdings" pitchFamily="2" charset="2"/>
              <a:buChar char="§"/>
            </a:pPr>
            <a:r>
              <a:rPr lang="fr-FR" dirty="0"/>
              <a:t>Ce projet a été réalisé voici ci-dessous les photos de chantier.</a:t>
            </a:r>
          </a:p>
          <a:p>
            <a:pPr marL="539750" lvl="0" indent="-449263">
              <a:buSzPct val="56000"/>
              <a:buFont typeface="Wingdings" pitchFamily="2" charset="2"/>
              <a:buChar char="§"/>
            </a:pPr>
            <a:endParaRPr lang="fr-FR" dirty="0"/>
          </a:p>
          <a:p>
            <a:pPr marL="539750" lvl="0" indent="-449263">
              <a:buSzPct val="56000"/>
              <a:buFont typeface="Wingdings" pitchFamily="2" charset="2"/>
              <a:buChar char="§"/>
            </a:pPr>
            <a:endParaRPr lang="fr-FR" dirty="0"/>
          </a:p>
          <a:p>
            <a:pPr marL="539750" lvl="0" indent="-449263">
              <a:buSzPct val="56000"/>
              <a:buFont typeface="Wingdings" pitchFamily="2" charset="2"/>
              <a:buChar char="§"/>
            </a:pPr>
            <a:endParaRPr lang="fr-FR" dirty="0"/>
          </a:p>
          <a:p>
            <a:pPr marL="539750" indent="-360363">
              <a:buFont typeface="Wingdings" pitchFamily="2" charset="2"/>
              <a:buChar char="§"/>
            </a:pPr>
            <a:endParaRPr lang="fr-FR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791CAA-615A-46DD-B07E-44D526DC76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48681"/>
            <a:ext cx="9144000" cy="864095"/>
          </a:xfrm>
        </p:spPr>
        <p:txBody>
          <a:bodyPr>
            <a:noAutofit/>
          </a:bodyPr>
          <a:lstStyle/>
          <a:p>
            <a:r>
              <a:rPr lang="fr-FR" sz="2000" dirty="0"/>
              <a:t>Ce projet </a:t>
            </a:r>
            <a:r>
              <a:rPr lang="fr-FR" sz="2000" b="1" dirty="0"/>
              <a:t>ISOLATION THERMIQUE DE DES PAROIS EXTÉRIEURES AVEC DU POLYSTYRÈNE DE 4 CM </a:t>
            </a:r>
            <a:r>
              <a:rPr lang="fr-FR" sz="2000" dirty="0"/>
              <a:t>été réalisé voici  les photos de chantier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C2D38BE-B9FB-42E6-B992-6D2B0414B41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37A35024-7E6A-42F8-8184-FD79794726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556792"/>
            <a:ext cx="4680520" cy="4896544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45E8A41-8044-48D7-A900-C9C62B5303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040" y="1556792"/>
            <a:ext cx="4392488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4603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63677"/>
          </a:xfrm>
        </p:spPr>
        <p:txBody>
          <a:bodyPr>
            <a:noAutofit/>
          </a:bodyPr>
          <a:lstStyle/>
          <a:p>
            <a:pPr lvl="0"/>
            <a:r>
              <a:rPr lang="fr-FR" b="1" dirty="0">
                <a:solidFill>
                  <a:srgbClr val="00B050"/>
                </a:solidFill>
              </a:rPr>
              <a:t>PROJET 4 : </a:t>
            </a:r>
            <a:r>
              <a:rPr lang="fr-FR" b="1" dirty="0"/>
              <a:t>RÉDUCTION DE LA CONSOMMATION ÉNERGÉTIQUE DES SYSTÈMES D’ÉCLAIRAGE 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39750" lvl="0" indent="-360363">
              <a:buSzPct val="56000"/>
              <a:buFont typeface="Wingdings" pitchFamily="2" charset="2"/>
              <a:buChar char="§"/>
            </a:pPr>
            <a:r>
              <a:rPr lang="fr-FR" dirty="0"/>
              <a:t>Par la substitution des luminaires prévues en sodium par des luminaires LED de puissance inférieure.</a:t>
            </a:r>
          </a:p>
          <a:p>
            <a:pPr marL="539750" lvl="0" indent="-360363">
              <a:buSzPct val="56000"/>
              <a:buFont typeface="Wingdings" pitchFamily="2" charset="2"/>
              <a:buChar char="§"/>
            </a:pPr>
            <a:r>
              <a:rPr lang="fr-FR" dirty="0"/>
              <a:t>Un gain sur la consommation électrique de 19443 kWh/an et une réduction de 10,52  T</a:t>
            </a:r>
            <a:r>
              <a:rPr lang="fr-FR" sz="1800" dirty="0"/>
              <a:t>é</a:t>
            </a:r>
            <a:r>
              <a:rPr lang="fr-FR" dirty="0"/>
              <a:t>CO</a:t>
            </a:r>
            <a:r>
              <a:rPr lang="fr-FR" sz="1600" dirty="0"/>
              <a:t>2</a:t>
            </a:r>
            <a:r>
              <a:rPr lang="fr-FR" dirty="0"/>
              <a:t>/an.</a:t>
            </a:r>
          </a:p>
          <a:p>
            <a:pPr marL="539750" lvl="0" indent="-360363">
              <a:buSzPct val="56000"/>
              <a:buFont typeface="Wingdings" pitchFamily="2" charset="2"/>
              <a:buChar char="§"/>
            </a:pPr>
            <a:r>
              <a:rPr lang="fr-FR" dirty="0"/>
              <a:t>Temps de retour de l’investissement : 01 ans et 5 mois.</a:t>
            </a:r>
          </a:p>
          <a:p>
            <a:pPr marL="539750" lvl="0" indent="-360363">
              <a:buSzPct val="56000"/>
              <a:buFont typeface="Wingdings" pitchFamily="2" charset="2"/>
              <a:buChar char="§"/>
            </a:pPr>
            <a:endParaRPr lang="fr-FR" dirty="0"/>
          </a:p>
        </p:txBody>
      </p:sp>
      <p:sp>
        <p:nvSpPr>
          <p:cNvPr id="3074" name="AutoShape 2" descr="Résultat de recherche d'images pour &quot;energy icon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5" name="Image 4" descr="téléchargement.png"/>
          <p:cNvPicPr>
            <a:picLocks noChangeAspect="1"/>
          </p:cNvPicPr>
          <p:nvPr/>
        </p:nvPicPr>
        <p:blipFill>
          <a:blip r:embed="rId2"/>
          <a:srcRect b="11373"/>
          <a:stretch>
            <a:fillRect/>
          </a:stretch>
        </p:blipFill>
        <p:spPr>
          <a:xfrm>
            <a:off x="9739338" y="4643446"/>
            <a:ext cx="2057400" cy="1966919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63677"/>
          </a:xfrm>
        </p:spPr>
        <p:txBody>
          <a:bodyPr>
            <a:noAutofit/>
          </a:bodyPr>
          <a:lstStyle/>
          <a:p>
            <a:r>
              <a:rPr lang="fr-FR" b="1" dirty="0">
                <a:solidFill>
                  <a:srgbClr val="00B050"/>
                </a:solidFill>
              </a:rPr>
              <a:t>PROJET 5 : </a:t>
            </a:r>
            <a:r>
              <a:rPr lang="fr-FR" b="1" dirty="0"/>
              <a:t>SYSTÈME DE CLIMATISATION À HAUTE EFFICACITÉ ÉNERGÉTIQUE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39750" lvl="0" indent="-449263">
              <a:buSzPct val="56000"/>
              <a:buFont typeface="Wingdings" pitchFamily="2" charset="2"/>
              <a:buChar char="§"/>
            </a:pPr>
            <a:r>
              <a:rPr lang="fr-FR" dirty="0"/>
              <a:t>climatisation  de classe 1 qui assurera un maximum d’</a:t>
            </a:r>
            <a:r>
              <a:rPr lang="fr-FR" dirty="0" err="1"/>
              <a:t>éfficacité</a:t>
            </a:r>
            <a:endParaRPr lang="fr-FR" dirty="0"/>
          </a:p>
          <a:p>
            <a:pPr marL="539750" lvl="0" indent="-449263">
              <a:buSzPct val="56000"/>
              <a:buFont typeface="Wingdings" pitchFamily="2" charset="2"/>
              <a:buChar char="§"/>
            </a:pPr>
            <a:endParaRPr lang="fr-FR" dirty="0"/>
          </a:p>
          <a:p>
            <a:pPr marL="539750" lvl="0" indent="-449263">
              <a:buClr>
                <a:srgbClr val="000000"/>
              </a:buClr>
              <a:buSzPct val="56000"/>
              <a:buFont typeface="Wingdings" pitchFamily="2" charset="2"/>
              <a:buChar char="§"/>
            </a:pPr>
            <a:r>
              <a:rPr lang="fr-FR" dirty="0">
                <a:solidFill>
                  <a:srgbClr val="000000"/>
                </a:solidFill>
              </a:rPr>
              <a:t>Un gain sur la consommation électrique de 7294 kWh/an et une réduction de 3,946  T</a:t>
            </a:r>
            <a:r>
              <a:rPr lang="fr-FR" sz="1800" dirty="0">
                <a:solidFill>
                  <a:srgbClr val="000000"/>
                </a:solidFill>
              </a:rPr>
              <a:t>é</a:t>
            </a:r>
            <a:r>
              <a:rPr lang="fr-FR" dirty="0">
                <a:solidFill>
                  <a:srgbClr val="000000"/>
                </a:solidFill>
              </a:rPr>
              <a:t>CO</a:t>
            </a:r>
            <a:r>
              <a:rPr lang="fr-FR" sz="1600" dirty="0">
                <a:solidFill>
                  <a:srgbClr val="000000"/>
                </a:solidFill>
              </a:rPr>
              <a:t>2</a:t>
            </a:r>
            <a:r>
              <a:rPr lang="fr-FR" dirty="0">
                <a:solidFill>
                  <a:srgbClr val="000000"/>
                </a:solidFill>
              </a:rPr>
              <a:t>/an.</a:t>
            </a:r>
            <a:endParaRPr lang="fr-FR" dirty="0"/>
          </a:p>
          <a:p>
            <a:pPr marL="539750" lvl="0" indent="-449263">
              <a:buClr>
                <a:srgbClr val="000000"/>
              </a:buClr>
              <a:buSzPct val="56000"/>
              <a:buFont typeface="Wingdings" pitchFamily="2" charset="2"/>
              <a:buChar char="§"/>
            </a:pPr>
            <a:r>
              <a:rPr lang="fr-FR" dirty="0">
                <a:solidFill>
                  <a:srgbClr val="000000"/>
                </a:solidFill>
              </a:rPr>
              <a:t>Temps de retour de l’investissement : 10ans et 3 mois.</a:t>
            </a:r>
            <a:endParaRPr lang="fr-FR" dirty="0"/>
          </a:p>
          <a:p>
            <a:pPr marL="539750" lvl="0" indent="-449263">
              <a:buSzPct val="56000"/>
              <a:buFont typeface="Wingdings" pitchFamily="2" charset="2"/>
              <a:buChar char="§"/>
            </a:pPr>
            <a:endParaRPr lang="fr-FR" dirty="0"/>
          </a:p>
        </p:txBody>
      </p:sp>
      <p:sp>
        <p:nvSpPr>
          <p:cNvPr id="2050" name="AutoShape 2" descr="Résultat de recherche d'images pour &quot;climatisuer icon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5" name="Image 4" descr=".jj.jpg"/>
          <p:cNvPicPr>
            <a:picLocks noChangeAspect="1"/>
          </p:cNvPicPr>
          <p:nvPr/>
        </p:nvPicPr>
        <p:blipFill>
          <a:blip r:embed="rId2"/>
          <a:srcRect t="14839" b="14839"/>
          <a:stretch>
            <a:fillRect/>
          </a:stretch>
        </p:blipFill>
        <p:spPr>
          <a:xfrm>
            <a:off x="7953388" y="3929066"/>
            <a:ext cx="3657143" cy="2571768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63677"/>
          </a:xfrm>
        </p:spPr>
        <p:txBody>
          <a:bodyPr>
            <a:normAutofit/>
          </a:bodyPr>
          <a:lstStyle/>
          <a:p>
            <a:pPr lvl="0"/>
            <a:r>
              <a:rPr lang="fr-FR" b="1" dirty="0">
                <a:solidFill>
                  <a:srgbClr val="00B050"/>
                </a:solidFill>
              </a:rPr>
              <a:t>PROJET 6 : </a:t>
            </a:r>
            <a:r>
              <a:rPr lang="fr-FR" b="1" dirty="0"/>
              <a:t>MISE EN PLACE D’UNE INSTALLATION PHOTOVOLTAÏQUE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39750" lvl="0" indent="-360363">
              <a:buSzPts val="2400"/>
              <a:buFont typeface="Wingdings" pitchFamily="2" charset="2"/>
              <a:buChar char="§"/>
            </a:pPr>
            <a:r>
              <a:rPr lang="fr-FR" dirty="0"/>
              <a:t>Ce projet consiste en la production d’énergie électrique par une centrale photovoltaïque sur les terrasses du bâtiment d’une puissance de 18 </a:t>
            </a:r>
            <a:r>
              <a:rPr lang="fr-FR" dirty="0" err="1"/>
              <a:t>kWc</a:t>
            </a:r>
            <a:r>
              <a:rPr lang="fr-FR" dirty="0"/>
              <a:t> qui permettra de rendre le bâtiment à énergie positive.</a:t>
            </a:r>
          </a:p>
        </p:txBody>
      </p:sp>
      <p:pic>
        <p:nvPicPr>
          <p:cNvPr id="4" name="Image 3" descr="energy-clipart-environmental-sustainability-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3857628"/>
            <a:ext cx="5731839" cy="2657489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BDE5FA-AD99-4EC3-A72D-93441853D7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87611"/>
          </a:xfrm>
        </p:spPr>
        <p:txBody>
          <a:bodyPr>
            <a:normAutofit/>
          </a:bodyPr>
          <a:lstStyle/>
          <a:p>
            <a:pPr algn="ctr"/>
            <a:r>
              <a:rPr lang="fr-FR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fr-FR" sz="24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omparaison des 2 projets</a:t>
            </a:r>
            <a:endParaRPr lang="fr-FR" sz="5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326B392-9382-40F8-BA58-571F620664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graphicFrame>
        <p:nvGraphicFramePr>
          <p:cNvPr id="4" name="Tableau 4">
            <a:extLst>
              <a:ext uri="{FF2B5EF4-FFF2-40B4-BE49-F238E27FC236}">
                <a16:creationId xmlns:a16="http://schemas.microsoft.com/office/drawing/2014/main" id="{3FAE5221-0186-42BE-95BA-4082DF0F3B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948813"/>
              </p:ext>
            </p:extLst>
          </p:nvPr>
        </p:nvGraphicFramePr>
        <p:xfrm>
          <a:off x="623392" y="1052739"/>
          <a:ext cx="11161240" cy="52800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26402">
                  <a:extLst>
                    <a:ext uri="{9D8B030D-6E8A-4147-A177-3AD203B41FA5}">
                      <a16:colId xmlns:a16="http://schemas.microsoft.com/office/drawing/2014/main" val="610441416"/>
                    </a:ext>
                  </a:extLst>
                </a:gridCol>
                <a:gridCol w="6634838">
                  <a:extLst>
                    <a:ext uri="{9D8B030D-6E8A-4147-A177-3AD203B41FA5}">
                      <a16:colId xmlns:a16="http://schemas.microsoft.com/office/drawing/2014/main" val="3050131070"/>
                    </a:ext>
                  </a:extLst>
                </a:gridCol>
              </a:tblGrid>
              <a:tr h="292813"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VERSION DE BASE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VERSION AMELIOREE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119513"/>
                  </a:ext>
                </a:extLst>
              </a:tr>
              <a:tr h="9077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fr-FR" sz="1400" b="1" i="0" u="none" strike="noStrike" cap="none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Simple vitrage  </a:t>
                      </a:r>
                      <a:r>
                        <a:rPr lang="fr-FR" sz="1400" b="0" i="0" u="none" strike="noStrike" cap="none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8 mm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fr-FR" sz="1400" b="0" i="0" u="none" strike="noStrike" cap="none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( il était prévu un double vitrage pour les façades orientation  nord seulement )</a:t>
                      </a:r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r-FR" sz="1400" b="1" i="0" u="sng" strike="noStrike" cap="none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Double vitrage</a:t>
                      </a:r>
                      <a:endParaRPr lang="fr-FR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rtl="0"/>
                      <a:r>
                        <a:rPr lang="fr-FR" sz="1400" b="0" i="0" u="none" strike="noStrike" cap="none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-double vitrage clair 6/6/6 à faible émissivité , cadres en aluminium à rupture de pont thermique,</a:t>
                      </a:r>
                    </a:p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9684326"/>
                  </a:ext>
                </a:extLst>
              </a:tr>
              <a:tr h="702751">
                <a:tc>
                  <a:txBody>
                    <a:bodyPr/>
                    <a:lstStyle/>
                    <a:p>
                      <a:r>
                        <a:rPr lang="fr-FR" b="1" dirty="0"/>
                        <a:t>Toiture sans isolation thermique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r-FR" sz="1400" b="1" i="0" u="sng" strike="noStrike" cap="none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Isolation thermique du Terrasse</a:t>
                      </a:r>
                      <a:endParaRPr lang="fr-FR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rtl="1"/>
                      <a:r>
                        <a:rPr lang="fr-FR" sz="1400" b="0" i="0" u="none" strike="noStrike" cap="none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Pose de Polystyrène  extrudé XPS  4cm sur terrasse</a:t>
                      </a:r>
                    </a:p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9013817"/>
                  </a:ext>
                </a:extLst>
              </a:tr>
              <a:tr h="702751">
                <a:tc>
                  <a:txBody>
                    <a:bodyPr/>
                    <a:lstStyle/>
                    <a:p>
                      <a:r>
                        <a:rPr lang="fr-FR" b="1" dirty="0"/>
                        <a:t>Murs en double cloisons mais sans isolation thermique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r-FR" sz="1400" b="1" i="0" u="sng" strike="noStrike" cap="none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Isolation thermique des mûrs extérieurs</a:t>
                      </a:r>
                      <a:endParaRPr lang="fr-FR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rtl="0"/>
                      <a:r>
                        <a:rPr lang="fr-FR" sz="1400" b="0" i="0" u="none" strike="noStrike" cap="none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-Pose de Polystyrène  dans  double cloison expansé E.P.S 4cm </a:t>
                      </a:r>
                    </a:p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7017812"/>
                  </a:ext>
                </a:extLst>
              </a:tr>
              <a:tr h="497782">
                <a:tc>
                  <a:txBody>
                    <a:bodyPr/>
                    <a:lstStyle/>
                    <a:p>
                      <a:r>
                        <a:rPr lang="fr-FR" b="1" dirty="0"/>
                        <a:t>Éclairage classique T-5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r-FR" sz="1400" b="1" i="0" u="sng" strike="noStrike" cap="none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Eclairage LED</a:t>
                      </a:r>
                      <a:r>
                        <a:rPr lang="fr-FR" sz="1400" b="0" i="0" u="none" strike="noStrike" cap="none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 </a:t>
                      </a:r>
                      <a:r>
                        <a:rPr lang="fr-FR" sz="1400" b="0" i="0" u="none" strike="noStrike" cap="none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éTube</a:t>
                      </a:r>
                      <a:r>
                        <a:rPr lang="fr-FR" sz="1400" b="0" i="0" u="none" strike="noStrike" cap="none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 à LED</a:t>
                      </a:r>
                    </a:p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072961"/>
                  </a:ext>
                </a:extLst>
              </a:tr>
              <a:tr h="1317658">
                <a:tc>
                  <a:txBody>
                    <a:bodyPr/>
                    <a:lstStyle/>
                    <a:p>
                      <a:r>
                        <a:rPr lang="fr-FR" sz="1400" b="0" i="0" u="none" strike="noStrike" cap="none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Climatiseurs de classe énergétique I  pompe à chaleur de type </a:t>
                      </a:r>
                      <a:r>
                        <a:rPr lang="fr-FR" sz="1400" b="0" i="0" u="none" strike="noStrike" cap="none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Inverter</a:t>
                      </a:r>
                      <a:r>
                        <a:rPr lang="fr-FR" sz="1400" b="0" i="0" u="none" strike="noStrike" cap="none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 et de classe énergétique I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r-FR" sz="1400" b="1" i="0" u="sng" strike="noStrike" cap="none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Climatisation</a:t>
                      </a:r>
                      <a:r>
                        <a:rPr lang="fr-FR" sz="1400" b="0" i="0" u="none" strike="noStrike" cap="none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 climatiseurs de classe énergétique I  pompe à chaleur de type </a:t>
                      </a:r>
                      <a:r>
                        <a:rPr lang="fr-FR" sz="1400" b="0" i="0" u="none" strike="noStrike" cap="none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Inverter</a:t>
                      </a:r>
                      <a:r>
                        <a:rPr lang="fr-FR" sz="1400" b="0" i="0" u="none" strike="noStrike" cap="none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 et de classe énergétique I  ( Energy </a:t>
                      </a:r>
                      <a:r>
                        <a:rPr lang="fr-FR" sz="1400" b="0" i="0" u="none" strike="noStrike" cap="none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Efficiency</a:t>
                      </a:r>
                      <a:r>
                        <a:rPr lang="fr-FR" sz="1400" b="0" i="0" u="none" strike="noStrike" cap="none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 Ratio  qui est le coefficient d'efficacité frigorifique  EER=5,5 et coefficient de performance d'une pompe à chaleur  COP =4 ).  </a:t>
                      </a:r>
                    </a:p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5889372"/>
                  </a:ext>
                </a:extLst>
              </a:tr>
              <a:tr h="702751">
                <a:tc>
                  <a:txBody>
                    <a:bodyPr/>
                    <a:lstStyle/>
                    <a:p>
                      <a:r>
                        <a:rPr lang="fr-FR" dirty="0"/>
                        <a:t>Alimentation par le réseau </a:t>
                      </a:r>
                      <a:r>
                        <a:rPr lang="fr-FR" dirty="0" err="1"/>
                        <a:t>Steg</a:t>
                      </a:r>
                      <a:r>
                        <a:rPr lang="fr-FR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b="0" i="0" u="none" strike="noStrike" cap="none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 </a:t>
                      </a:r>
                    </a:p>
                    <a:p>
                      <a:pPr rtl="1"/>
                      <a:r>
                        <a:rPr lang="fr-FR" sz="1400" b="1" i="0" u="sng" strike="noStrike" cap="none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Production de l’énergie par  installation de panneaux </a:t>
                      </a:r>
                      <a:r>
                        <a:rPr lang="fr-FR" sz="1400" b="1" i="0" u="sng" strike="noStrike" cap="none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photovoltaiques</a:t>
                      </a:r>
                      <a:endParaRPr lang="fr-FR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95424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95367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63677"/>
          </a:xfrm>
        </p:spPr>
        <p:txBody>
          <a:bodyPr>
            <a:normAutofit/>
          </a:bodyPr>
          <a:lstStyle/>
          <a:p>
            <a:pPr lvl="0"/>
            <a:r>
              <a:rPr lang="fr-FR" b="1" dirty="0">
                <a:solidFill>
                  <a:srgbClr val="00B050"/>
                </a:solidFill>
              </a:rPr>
              <a:t>RESULTATS</a:t>
            </a:r>
            <a:endParaRPr lang="fr-FR" b="1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484784"/>
            <a:ext cx="10515600" cy="4351338"/>
          </a:xfrm>
        </p:spPr>
        <p:txBody>
          <a:bodyPr>
            <a:normAutofit fontScale="85000" lnSpcReduction="20000"/>
          </a:bodyPr>
          <a:lstStyle/>
          <a:p>
            <a:pPr marL="114300" indent="0">
              <a:buNone/>
            </a:pPr>
            <a:r>
              <a:rPr lang="fr-FR" sz="3600" b="1" dirty="0">
                <a:solidFill>
                  <a:srgbClr val="7030A0"/>
                </a:solidFill>
              </a:rPr>
              <a:t>Les cinq premiers projets permettront </a:t>
            </a:r>
            <a:r>
              <a:rPr lang="fr-FR" sz="3600" dirty="0"/>
              <a:t>:</a:t>
            </a:r>
          </a:p>
          <a:p>
            <a:r>
              <a:rPr lang="fr-FR" sz="3600" dirty="0"/>
              <a:t>une amélioration du rendement énergétique du bâtiment par la réalisation d’une économie  d’énergie globale de 29,7%</a:t>
            </a:r>
          </a:p>
          <a:p>
            <a:r>
              <a:rPr lang="fr-FR" sz="3600" dirty="0"/>
              <a:t>une économie escompté de 39692 kWh/an </a:t>
            </a:r>
          </a:p>
          <a:p>
            <a:r>
              <a:rPr lang="fr-FR" sz="3600" dirty="0"/>
              <a:t>une réduction d’émission de gaz à effet de serre en équivalent CO</a:t>
            </a:r>
            <a:r>
              <a:rPr lang="fr-FR" sz="2000" dirty="0"/>
              <a:t>2</a:t>
            </a:r>
            <a:r>
              <a:rPr lang="fr-FR" sz="3600" dirty="0"/>
              <a:t>  estimé à  21,5 T</a:t>
            </a:r>
            <a:r>
              <a:rPr lang="fr-FR" sz="2400" dirty="0"/>
              <a:t>é</a:t>
            </a:r>
            <a:r>
              <a:rPr lang="fr-FR" sz="3600" dirty="0"/>
              <a:t>CO</a:t>
            </a:r>
            <a:r>
              <a:rPr lang="fr-FR" sz="2000" dirty="0"/>
              <a:t>2</a:t>
            </a:r>
            <a:r>
              <a:rPr lang="fr-FR" sz="3600" dirty="0"/>
              <a:t>/an   (coefficient d’émission des GES en CO2  utilisé est de 0,531 kg</a:t>
            </a:r>
            <a:r>
              <a:rPr lang="fr-FR" sz="2600" dirty="0"/>
              <a:t>é</a:t>
            </a:r>
            <a:r>
              <a:rPr lang="fr-FR" sz="3600" dirty="0"/>
              <a:t>CO2/kWh)</a:t>
            </a:r>
          </a:p>
          <a:p>
            <a:pPr marL="114300" lvl="0" indent="0">
              <a:buNone/>
            </a:pPr>
            <a:r>
              <a:rPr lang="fr-FR" sz="3600" b="1" dirty="0">
                <a:solidFill>
                  <a:srgbClr val="7030A0"/>
                </a:solidFill>
              </a:rPr>
              <a:t>Ces 6 projets dans leur globalité permettront  :</a:t>
            </a:r>
          </a:p>
          <a:p>
            <a:pPr marL="114300" indent="0">
              <a:buNone/>
            </a:pPr>
            <a:r>
              <a:rPr lang="fr-FR" sz="3600" dirty="0"/>
              <a:t>  « l’obtention d’un bâtiment à énergie positive »  puisque c’est un bâtiment qui produit de l’énergie plus qu’il n’en consomme ,</a:t>
            </a:r>
          </a:p>
          <a:p>
            <a:pPr marL="114300" indent="0">
              <a:buNone/>
            </a:pPr>
            <a:endParaRPr lang="fr-FR" sz="3600" dirty="0"/>
          </a:p>
          <a:p>
            <a:pPr marL="114300" indent="0">
              <a:buNone/>
            </a:pPr>
            <a:endParaRPr lang="fr-FR" sz="3600" dirty="0"/>
          </a:p>
          <a:p>
            <a:pPr marL="114300" indent="0">
              <a:buNone/>
            </a:pPr>
            <a:endParaRPr lang="fr-FR" sz="3600" dirty="0"/>
          </a:p>
          <a:p>
            <a:pPr lvl="0">
              <a:buFont typeface="Wingdings" pitchFamily="2" charset="2"/>
              <a:buChar char="§"/>
            </a:pPr>
            <a:endParaRPr lang="fr-FR" sz="3600" dirty="0"/>
          </a:p>
          <a:p>
            <a:pPr lvl="0">
              <a:buFont typeface="Wingdings" pitchFamily="2" charset="2"/>
              <a:buChar char="§"/>
            </a:pP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15218731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8F7E54-4DA4-4933-B33D-BD9CB81432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612560" cy="1082501"/>
          </a:xfrm>
        </p:spPr>
        <p:txBody>
          <a:bodyPr>
            <a:normAutofit/>
          </a:bodyPr>
          <a:lstStyle/>
          <a:p>
            <a:r>
              <a:rPr lang="fr-FR" sz="4400" dirty="0"/>
              <a:t>Prime du Fond de Transition Energétique 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012BAD4-77F3-41C9-A06A-65851AB2CD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1424" y="2420888"/>
            <a:ext cx="9756576" cy="3456384"/>
          </a:xfrm>
        </p:spPr>
        <p:txBody>
          <a:bodyPr>
            <a:normAutofit/>
          </a:bodyPr>
          <a:lstStyle/>
          <a:p>
            <a:pPr indent="257175" algn="l">
              <a:lnSpc>
                <a:spcPct val="150000"/>
              </a:lnSpc>
              <a:spcBef>
                <a:spcPts val="0"/>
              </a:spcBef>
            </a:pPr>
            <a:r>
              <a:rPr lang="fr-FR" dirty="0"/>
              <a:t>Les six projets proposés bénéficient d’une subvention de l’état à travers l’</a:t>
            </a:r>
            <a:r>
              <a:rPr lang="fr-FR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A.N.M.E l’Agence nationale Pour la Maîtrise de L’Energie financé par le</a:t>
            </a:r>
            <a:r>
              <a:rPr lang="fr-FR" dirty="0"/>
              <a:t> Fond de Transition Energétique</a:t>
            </a:r>
            <a:r>
              <a:rPr lang="fr-FR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/>
              <a:t> </a:t>
            </a:r>
          </a:p>
          <a:p>
            <a:pPr indent="257175" algn="l">
              <a:lnSpc>
                <a:spcPct val="150000"/>
              </a:lnSpc>
              <a:spcBef>
                <a:spcPts val="0"/>
              </a:spcBef>
            </a:pPr>
            <a:r>
              <a:rPr lang="fr-FR" dirty="0"/>
              <a:t>Ces primes varies par projet de 30 à 40 % pour les projets de 1 à 5 </a:t>
            </a:r>
          </a:p>
          <a:p>
            <a:pPr indent="257175" algn="l">
              <a:lnSpc>
                <a:spcPct val="150000"/>
              </a:lnSpc>
              <a:spcBef>
                <a:spcPts val="0"/>
              </a:spcBef>
            </a:pPr>
            <a:r>
              <a:rPr lang="fr-FR" dirty="0"/>
              <a:t>Et une prime  fixe de 5000 DT pour le projet 6 (décret N°2017-983 DU 26 JUILLET 2017)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801750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00B050"/>
                </a:solidFill>
              </a:rPr>
              <a:t>CONCLUSION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fr-FR" dirty="0"/>
              <a:t>     </a:t>
            </a:r>
            <a:r>
              <a:rPr lang="fr-FR" sz="3600" dirty="0"/>
              <a:t>Ce bâtiment est une forte preuve de l’engagement de la  Commune de Bizerte  dans l’</a:t>
            </a:r>
            <a:r>
              <a:rPr lang="fr-FR" sz="3600" dirty="0" err="1"/>
              <a:t>éco-construction</a:t>
            </a:r>
            <a:r>
              <a:rPr lang="fr-FR" sz="3600" dirty="0"/>
              <a:t> en effet elle essaie de donner l’exemple  ,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929101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63677"/>
          </a:xfrm>
        </p:spPr>
        <p:txBody>
          <a:bodyPr>
            <a:normAutofit/>
          </a:bodyPr>
          <a:lstStyle/>
          <a:p>
            <a:pPr lvl="0" algn="ctr"/>
            <a:r>
              <a:rPr lang="fr-FR" b="1" dirty="0">
                <a:solidFill>
                  <a:srgbClr val="00B050"/>
                </a:solidFill>
              </a:rPr>
              <a:t>MERCI POUR VOTRE ATTENTION !</a:t>
            </a:r>
            <a:endParaRPr lang="fr-FR" b="1" dirty="0"/>
          </a:p>
        </p:txBody>
      </p:sp>
      <p:pic>
        <p:nvPicPr>
          <p:cNvPr id="6" name="Image 5" descr="Bizer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7174" y="1857364"/>
            <a:ext cx="3643338" cy="470223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</TotalTime>
  <Words>1278</Words>
  <Application>Microsoft Office PowerPoint</Application>
  <PresentationFormat>Grand écran</PresentationFormat>
  <Paragraphs>120</Paragraphs>
  <Slides>25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Times New Roman</vt:lpstr>
      <vt:lpstr>Wingdings</vt:lpstr>
      <vt:lpstr>Thème Office</vt:lpstr>
      <vt:lpstr>                                                                    CONSTRUCTION D’UN BÂTIMENT À ENERGIE POSITIVE EXTENSION DE L’HOTEL DE VILLE DE BIZERTE  SUR LA BASE D’UN AUDIT SUR PLAN</vt:lpstr>
      <vt:lpstr>Contexte du projet</vt:lpstr>
      <vt:lpstr>OBJECTIF</vt:lpstr>
      <vt:lpstr>DESCRIPTION DU BATIMENT</vt:lpstr>
      <vt:lpstr>Présentation PowerPoint</vt:lpstr>
      <vt:lpstr>COUT ET FINANCEMENT</vt:lpstr>
      <vt:lpstr>Photos du chantier</vt:lpstr>
      <vt:lpstr>RECOMMANDATIONS DE L’AUDIT</vt:lpstr>
      <vt:lpstr>Si dessous  la synthèse sur le logiciel CLIP relatif à la version de base qui classe le bâtiment classe  5</vt:lpstr>
      <vt:lpstr>Présentation PowerPoint</vt:lpstr>
      <vt:lpstr>Si dessous  la synthèse sur le logiciel CLIP pour le bâtiment amélioré après réalisation de la totalité des projets permettra de classer le bâtiment classe  1</vt:lpstr>
      <vt:lpstr>Présentation PowerPoint</vt:lpstr>
      <vt:lpstr>PROJET 1 : AMÉLIORATION  DE L’EFFICACITÉ ÉNERGÉTIQUE DES OUVERTURES VITRÉES </vt:lpstr>
      <vt:lpstr>PROJET 2 : ISOLATION THERMIQUE DE LA TOITURE TERRASSE</vt:lpstr>
      <vt:lpstr>Ce projet ISOLATION THERMIQUE DE LA TOITURE TERRASSE a été réalisé voici  les photos de chantier</vt:lpstr>
      <vt:lpstr>PROJET 3 : ISOLATION DES PAROIS EXTÉRIEURES AVEC DU POLYSTYRÈNE DE 4 CM </vt:lpstr>
      <vt:lpstr>Ce projet ISOLATION THERMIQUE DE DES PAROIS EXTÉRIEURES AVEC DU POLYSTYRÈNE DE 4 CM été réalisé voici  les photos de chantier</vt:lpstr>
      <vt:lpstr>PROJET 4 : RÉDUCTION DE LA CONSOMMATION ÉNERGÉTIQUE DES SYSTÈMES D’ÉCLAIRAGE </vt:lpstr>
      <vt:lpstr>PROJET 5 : SYSTÈME DE CLIMATISATION À HAUTE EFFICACITÉ ÉNERGÉTIQUE</vt:lpstr>
      <vt:lpstr>PROJET 6 : MISE EN PLACE D’UNE INSTALLATION PHOTOVOLTAÏQUE</vt:lpstr>
      <vt:lpstr>Comparaison des 2 projets</vt:lpstr>
      <vt:lpstr>RESULTATS</vt:lpstr>
      <vt:lpstr>Prime du Fond de Transition Energétique </vt:lpstr>
      <vt:lpstr>CONCLUSION</vt:lpstr>
      <vt:lpstr>MERCI POUR VOTRE ATTENTION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                                         CONSTRUCTION D’UN BÂTIMENT À ENERGIE POSITIVE EXTENSION DE L’HOTEL DE VILLE DE BIZERTE  SUR LA BASE D’UN AUDIT SUR PLAN</dc:title>
  <dc:creator>user</dc:creator>
  <cp:lastModifiedBy>LENOVO</cp:lastModifiedBy>
  <cp:revision>39</cp:revision>
  <dcterms:created xsi:type="dcterms:W3CDTF">2021-02-14T15:00:23Z</dcterms:created>
  <dcterms:modified xsi:type="dcterms:W3CDTF">2021-02-22T09:58:13Z</dcterms:modified>
</cp:coreProperties>
</file>