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361" r:id="rId2"/>
    <p:sldId id="369" r:id="rId3"/>
    <p:sldId id="370" r:id="rId4"/>
    <p:sldId id="371" r:id="rId5"/>
    <p:sldId id="408" r:id="rId6"/>
    <p:sldId id="405" r:id="rId7"/>
    <p:sldId id="412" r:id="rId8"/>
    <p:sldId id="372" r:id="rId9"/>
    <p:sldId id="373" r:id="rId10"/>
    <p:sldId id="374" r:id="rId11"/>
    <p:sldId id="375" r:id="rId12"/>
    <p:sldId id="376" r:id="rId13"/>
    <p:sldId id="377" r:id="rId14"/>
    <p:sldId id="378" r:id="rId15"/>
    <p:sldId id="379" r:id="rId16"/>
    <p:sldId id="381" r:id="rId17"/>
    <p:sldId id="397" r:id="rId18"/>
    <p:sldId id="382" r:id="rId19"/>
    <p:sldId id="383" r:id="rId20"/>
    <p:sldId id="380" r:id="rId21"/>
    <p:sldId id="386" r:id="rId22"/>
    <p:sldId id="385" r:id="rId23"/>
    <p:sldId id="396" r:id="rId24"/>
    <p:sldId id="422" r:id="rId25"/>
    <p:sldId id="406" r:id="rId26"/>
    <p:sldId id="407" r:id="rId27"/>
    <p:sldId id="417" r:id="rId28"/>
    <p:sldId id="418" r:id="rId29"/>
    <p:sldId id="421" r:id="rId30"/>
    <p:sldId id="419" r:id="rId31"/>
    <p:sldId id="423" r:id="rId32"/>
    <p:sldId id="394" r:id="rId33"/>
    <p:sldId id="420" r:id="rId34"/>
    <p:sldId id="395" r:id="rId35"/>
    <p:sldId id="409" r:id="rId36"/>
    <p:sldId id="392" r:id="rId37"/>
    <p:sldId id="414" r:id="rId38"/>
    <p:sldId id="415" r:id="rId39"/>
    <p:sldId id="413" r:id="rId40"/>
    <p:sldId id="393" r:id="rId41"/>
    <p:sldId id="398" r:id="rId42"/>
    <p:sldId id="399" r:id="rId43"/>
    <p:sldId id="400" r:id="rId44"/>
    <p:sldId id="402" r:id="rId45"/>
    <p:sldId id="404" r:id="rId46"/>
    <p:sldId id="411" r:id="rId47"/>
    <p:sldId id="410" r:id="rId48"/>
  </p:sldIdLst>
  <p:sldSz cx="9906000" cy="6858000" type="A4"/>
  <p:notesSz cx="7099300" cy="10234613"/>
  <p:defaultTextStyle>
    <a:defPPr>
      <a:defRPr lang="fr-FR"/>
    </a:defPPr>
    <a:lvl1pPr algn="l" rtl="0" fontAlgn="base">
      <a:spcBef>
        <a:spcPct val="0"/>
      </a:spcBef>
      <a:spcAft>
        <a:spcPct val="0"/>
      </a:spcAft>
      <a:defRPr sz="3100" kern="1200">
        <a:solidFill>
          <a:schemeClr val="tx1"/>
        </a:solidFill>
        <a:latin typeface="Myriad Pro" pitchFamily="34" charset="0"/>
        <a:ea typeface="+mn-ea"/>
        <a:cs typeface="+mn-cs"/>
      </a:defRPr>
    </a:lvl1pPr>
    <a:lvl2pPr marL="457200" algn="l" rtl="0" fontAlgn="base">
      <a:spcBef>
        <a:spcPct val="0"/>
      </a:spcBef>
      <a:spcAft>
        <a:spcPct val="0"/>
      </a:spcAft>
      <a:defRPr sz="3100" kern="1200">
        <a:solidFill>
          <a:schemeClr val="tx1"/>
        </a:solidFill>
        <a:latin typeface="Myriad Pro" pitchFamily="34" charset="0"/>
        <a:ea typeface="+mn-ea"/>
        <a:cs typeface="+mn-cs"/>
      </a:defRPr>
    </a:lvl2pPr>
    <a:lvl3pPr marL="914400" algn="l" rtl="0" fontAlgn="base">
      <a:spcBef>
        <a:spcPct val="0"/>
      </a:spcBef>
      <a:spcAft>
        <a:spcPct val="0"/>
      </a:spcAft>
      <a:defRPr sz="3100" kern="1200">
        <a:solidFill>
          <a:schemeClr val="tx1"/>
        </a:solidFill>
        <a:latin typeface="Myriad Pro" pitchFamily="34" charset="0"/>
        <a:ea typeface="+mn-ea"/>
        <a:cs typeface="+mn-cs"/>
      </a:defRPr>
    </a:lvl3pPr>
    <a:lvl4pPr marL="1371600" algn="l" rtl="0" fontAlgn="base">
      <a:spcBef>
        <a:spcPct val="0"/>
      </a:spcBef>
      <a:spcAft>
        <a:spcPct val="0"/>
      </a:spcAft>
      <a:defRPr sz="3100" kern="1200">
        <a:solidFill>
          <a:schemeClr val="tx1"/>
        </a:solidFill>
        <a:latin typeface="Myriad Pro" pitchFamily="34" charset="0"/>
        <a:ea typeface="+mn-ea"/>
        <a:cs typeface="+mn-cs"/>
      </a:defRPr>
    </a:lvl4pPr>
    <a:lvl5pPr marL="1828800" algn="l" rtl="0" fontAlgn="base">
      <a:spcBef>
        <a:spcPct val="0"/>
      </a:spcBef>
      <a:spcAft>
        <a:spcPct val="0"/>
      </a:spcAft>
      <a:defRPr sz="3100" kern="1200">
        <a:solidFill>
          <a:schemeClr val="tx1"/>
        </a:solidFill>
        <a:latin typeface="Myriad Pro" pitchFamily="34" charset="0"/>
        <a:ea typeface="+mn-ea"/>
        <a:cs typeface="+mn-cs"/>
      </a:defRPr>
    </a:lvl5pPr>
    <a:lvl6pPr marL="2286000" algn="l" defTabSz="914400" rtl="0" eaLnBrk="1" latinLnBrk="0" hangingPunct="1">
      <a:defRPr sz="3100" kern="1200">
        <a:solidFill>
          <a:schemeClr val="tx1"/>
        </a:solidFill>
        <a:latin typeface="Myriad Pro" pitchFamily="34" charset="0"/>
        <a:ea typeface="+mn-ea"/>
        <a:cs typeface="+mn-cs"/>
      </a:defRPr>
    </a:lvl6pPr>
    <a:lvl7pPr marL="2743200" algn="l" defTabSz="914400" rtl="0" eaLnBrk="1" latinLnBrk="0" hangingPunct="1">
      <a:defRPr sz="3100" kern="1200">
        <a:solidFill>
          <a:schemeClr val="tx1"/>
        </a:solidFill>
        <a:latin typeface="Myriad Pro" pitchFamily="34" charset="0"/>
        <a:ea typeface="+mn-ea"/>
        <a:cs typeface="+mn-cs"/>
      </a:defRPr>
    </a:lvl7pPr>
    <a:lvl8pPr marL="3200400" algn="l" defTabSz="914400" rtl="0" eaLnBrk="1" latinLnBrk="0" hangingPunct="1">
      <a:defRPr sz="3100" kern="1200">
        <a:solidFill>
          <a:schemeClr val="tx1"/>
        </a:solidFill>
        <a:latin typeface="Myriad Pro" pitchFamily="34" charset="0"/>
        <a:ea typeface="+mn-ea"/>
        <a:cs typeface="+mn-cs"/>
      </a:defRPr>
    </a:lvl8pPr>
    <a:lvl9pPr marL="3657600" algn="l" defTabSz="914400" rtl="0" eaLnBrk="1" latinLnBrk="0" hangingPunct="1">
      <a:defRPr sz="3100" kern="1200">
        <a:solidFill>
          <a:schemeClr val="tx1"/>
        </a:solidFill>
        <a:latin typeface="Myriad Pro"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276"/>
    <a:srgbClr val="9966FF"/>
    <a:srgbClr val="9999FF"/>
    <a:srgbClr val="D3D644"/>
    <a:srgbClr val="FF311B"/>
    <a:srgbClr val="8D92C5"/>
    <a:srgbClr val="F85522"/>
    <a:srgbClr val="99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32787"/>
    <p:restoredTop sz="97862" autoAdjust="0"/>
  </p:normalViewPr>
  <p:slideViewPr>
    <p:cSldViewPr>
      <p:cViewPr>
        <p:scale>
          <a:sx n="90" d="100"/>
          <a:sy n="90" d="100"/>
        </p:scale>
        <p:origin x="-72" y="-72"/>
      </p:cViewPr>
      <p:guideLst>
        <p:guide orient="horz" pos="4176"/>
        <p:guide pos="59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x.moiroux.AGAM-AD\Local%20Settings\Temporary%20Internet%20Files\Content.Outlook\N3FFF3UT\M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chart>
    <c:title>
      <c:layout/>
      <c:txPr>
        <a:bodyPr/>
        <a:lstStyle/>
        <a:p>
          <a:pPr>
            <a:defRPr>
              <a:solidFill>
                <a:schemeClr val="bg1"/>
              </a:solidFill>
            </a:defRPr>
          </a:pPr>
          <a:endParaRPr lang="es-ES"/>
        </a:p>
      </c:txPr>
    </c:title>
    <c:plotArea>
      <c:layout/>
      <c:lineChart>
        <c:grouping val="standard"/>
        <c:ser>
          <c:idx val="0"/>
          <c:order val="0"/>
          <c:tx>
            <c:strRef>
              <c:f>Feuil1!$A$2</c:f>
              <c:strCache>
                <c:ptCount val="1"/>
                <c:pt idx="0">
                  <c:v>MT</c:v>
                </c:pt>
              </c:strCache>
            </c:strRef>
          </c:tx>
          <c:marker>
            <c:symbol val="none"/>
          </c:marker>
          <c:cat>
            <c:numRef>
              <c:f>Feuil1!$B$1:$H$1</c:f>
              <c:numCache>
                <c:formatCode>General</c:formatCode>
                <c:ptCount val="7"/>
                <c:pt idx="0">
                  <c:v>2006</c:v>
                </c:pt>
                <c:pt idx="1">
                  <c:v>2007</c:v>
                </c:pt>
                <c:pt idx="2">
                  <c:v>2008</c:v>
                </c:pt>
                <c:pt idx="3">
                  <c:v>2009</c:v>
                </c:pt>
                <c:pt idx="4">
                  <c:v>2010</c:v>
                </c:pt>
                <c:pt idx="5">
                  <c:v>2011</c:v>
                </c:pt>
                <c:pt idx="6">
                  <c:v>2012</c:v>
                </c:pt>
              </c:numCache>
            </c:numRef>
          </c:cat>
          <c:val>
            <c:numRef>
              <c:f>Feuil1!$B$2:$H$2</c:f>
              <c:numCache>
                <c:formatCode>0.00</c:formatCode>
                <c:ptCount val="7"/>
                <c:pt idx="0">
                  <c:v>7.1</c:v>
                </c:pt>
                <c:pt idx="1">
                  <c:v>7.87</c:v>
                </c:pt>
                <c:pt idx="2">
                  <c:v>7.99</c:v>
                </c:pt>
                <c:pt idx="3">
                  <c:v>6.1899999999999995</c:v>
                </c:pt>
                <c:pt idx="4">
                  <c:v>7.17</c:v>
                </c:pt>
                <c:pt idx="5">
                  <c:v>6.99</c:v>
                </c:pt>
                <c:pt idx="6">
                  <c:v>6.95</c:v>
                </c:pt>
              </c:numCache>
            </c:numRef>
          </c:val>
        </c:ser>
        <c:dLbls/>
        <c:marker val="1"/>
        <c:axId val="52097024"/>
        <c:axId val="52098560"/>
      </c:lineChart>
      <c:catAx>
        <c:axId val="52097024"/>
        <c:scaling>
          <c:orientation val="minMax"/>
        </c:scaling>
        <c:axPos val="b"/>
        <c:numFmt formatCode="General" sourceLinked="1"/>
        <c:tickLblPos val="nextTo"/>
        <c:txPr>
          <a:bodyPr/>
          <a:lstStyle/>
          <a:p>
            <a:pPr>
              <a:defRPr>
                <a:solidFill>
                  <a:schemeClr val="bg1"/>
                </a:solidFill>
              </a:defRPr>
            </a:pPr>
            <a:endParaRPr lang="es-ES"/>
          </a:p>
        </c:txPr>
        <c:crossAx val="52098560"/>
        <c:crosses val="autoZero"/>
        <c:auto val="1"/>
        <c:lblAlgn val="ctr"/>
        <c:lblOffset val="100"/>
      </c:catAx>
      <c:valAx>
        <c:axId val="52098560"/>
        <c:scaling>
          <c:orientation val="minMax"/>
          <c:max val="9"/>
          <c:min val="6"/>
        </c:scaling>
        <c:axPos val="l"/>
        <c:majorGridlines/>
        <c:numFmt formatCode="0.00" sourceLinked="1"/>
        <c:tickLblPos val="nextTo"/>
        <c:txPr>
          <a:bodyPr/>
          <a:lstStyle/>
          <a:p>
            <a:pPr>
              <a:defRPr>
                <a:solidFill>
                  <a:schemeClr val="bg1"/>
                </a:solidFill>
              </a:defRPr>
            </a:pPr>
            <a:endParaRPr lang="es-ES"/>
          </a:p>
        </c:txPr>
        <c:crossAx val="52097024"/>
        <c:crosses val="autoZero"/>
        <c:crossBetween val="between"/>
      </c:valAx>
    </c:plotArea>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20" tIns="49511" rIns="99020" bIns="49511" numCol="1" anchor="t" anchorCtr="0" compatLnSpc="1">
            <a:prstTxWarp prst="textNoShape">
              <a:avLst/>
            </a:prstTxWarp>
          </a:bodyPr>
          <a:lstStyle>
            <a:lvl1pPr defTabSz="990600">
              <a:defRPr sz="1300" b="1">
                <a:solidFill>
                  <a:schemeClr val="bg2"/>
                </a:solidFill>
              </a:defRPr>
            </a:lvl1pPr>
          </a:lstStyle>
          <a:p>
            <a:pPr>
              <a:defRPr/>
            </a:pPr>
            <a:endParaRPr lang="fr-FR"/>
          </a:p>
        </p:txBody>
      </p:sp>
      <p:sp>
        <p:nvSpPr>
          <p:cNvPr id="70659"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20" tIns="49511" rIns="99020" bIns="49511" numCol="1" anchor="t" anchorCtr="0" compatLnSpc="1">
            <a:prstTxWarp prst="textNoShape">
              <a:avLst/>
            </a:prstTxWarp>
          </a:bodyPr>
          <a:lstStyle>
            <a:lvl1pPr algn="r" defTabSz="990600">
              <a:defRPr sz="1300" b="1">
                <a:solidFill>
                  <a:schemeClr val="bg2"/>
                </a:solidFill>
              </a:defRPr>
            </a:lvl1pPr>
          </a:lstStyle>
          <a:p>
            <a:pPr>
              <a:defRPr/>
            </a:pPr>
            <a:endParaRPr lang="fr-FR"/>
          </a:p>
        </p:txBody>
      </p:sp>
      <p:sp>
        <p:nvSpPr>
          <p:cNvPr id="70660"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20" tIns="49511" rIns="99020" bIns="49511" numCol="1" anchor="b" anchorCtr="0" compatLnSpc="1">
            <a:prstTxWarp prst="textNoShape">
              <a:avLst/>
            </a:prstTxWarp>
          </a:bodyPr>
          <a:lstStyle>
            <a:lvl1pPr defTabSz="990600">
              <a:defRPr sz="1300" b="1">
                <a:solidFill>
                  <a:schemeClr val="bg2"/>
                </a:solidFill>
              </a:defRPr>
            </a:lvl1pPr>
          </a:lstStyle>
          <a:p>
            <a:pPr>
              <a:defRPr/>
            </a:pPr>
            <a:endParaRPr lang="fr-FR"/>
          </a:p>
        </p:txBody>
      </p:sp>
      <p:sp>
        <p:nvSpPr>
          <p:cNvPr id="70661"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20" tIns="49511" rIns="99020" bIns="49511" numCol="1" anchor="b" anchorCtr="0" compatLnSpc="1">
            <a:prstTxWarp prst="textNoShape">
              <a:avLst/>
            </a:prstTxWarp>
          </a:bodyPr>
          <a:lstStyle>
            <a:lvl1pPr algn="r" defTabSz="990600">
              <a:defRPr sz="1300" b="1">
                <a:solidFill>
                  <a:schemeClr val="bg2"/>
                </a:solidFill>
              </a:defRPr>
            </a:lvl1pPr>
          </a:lstStyle>
          <a:p>
            <a:pPr>
              <a:defRPr/>
            </a:pPr>
            <a:fld id="{16665AD8-5186-49B4-83F4-8985061F3B12}" type="slidenum">
              <a:rPr lang="fr-FR"/>
              <a:pPr>
                <a:defRPr/>
              </a:pPr>
              <a:t>‹Nº›</a:t>
            </a:fld>
            <a:endParaRPr lang="fr-FR"/>
          </a:p>
        </p:txBody>
      </p:sp>
    </p:spTree>
    <p:extLst>
      <p:ext uri="{BB962C8B-B14F-4D97-AF65-F5344CB8AC3E}">
        <p14:creationId xmlns:p14="http://schemas.microsoft.com/office/powerpoint/2010/main" xmlns="" val="2378535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20" tIns="49511" rIns="99020" bIns="49511" numCol="1" anchor="t" anchorCtr="0" compatLnSpc="1">
            <a:prstTxWarp prst="textNoShape">
              <a:avLst/>
            </a:prstTxWarp>
          </a:bodyPr>
          <a:lstStyle>
            <a:lvl1pPr defTabSz="990600">
              <a:defRPr sz="1300">
                <a:latin typeface="Times New Roman" charset="0"/>
              </a:defRPr>
            </a:lvl1pPr>
          </a:lstStyle>
          <a:p>
            <a:pPr>
              <a:defRPr/>
            </a:pPr>
            <a:endParaRPr lang="fr-FR"/>
          </a:p>
        </p:txBody>
      </p:sp>
      <p:sp>
        <p:nvSpPr>
          <p:cNvPr id="5017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20" tIns="49511" rIns="99020" bIns="49511" numCol="1" anchor="t" anchorCtr="0" compatLnSpc="1">
            <a:prstTxWarp prst="textNoShape">
              <a:avLst/>
            </a:prstTxWarp>
          </a:bodyPr>
          <a:lstStyle>
            <a:lvl1pPr algn="r" defTabSz="990600">
              <a:defRPr sz="1300">
                <a:latin typeface="Times New Roman" charset="0"/>
              </a:defRPr>
            </a:lvl1pPr>
          </a:lstStyle>
          <a:p>
            <a:pPr>
              <a:defRPr/>
            </a:pPr>
            <a:endParaRPr lang="fr-FR"/>
          </a:p>
        </p:txBody>
      </p:sp>
      <p:sp>
        <p:nvSpPr>
          <p:cNvPr id="9220" name="Rectangle 4"/>
          <p:cNvSpPr>
            <a:spLocks noGrp="1" noRot="1" noChangeAspect="1" noChangeArrowheads="1" noTextEdit="1"/>
          </p:cNvSpPr>
          <p:nvPr>
            <p:ph type="sldImg" idx="2"/>
          </p:nvPr>
        </p:nvSpPr>
        <p:spPr bwMode="auto">
          <a:xfrm>
            <a:off x="781050" y="768350"/>
            <a:ext cx="5541963" cy="3836988"/>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20" tIns="49511" rIns="99020" bIns="4951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0182"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20" tIns="49511" rIns="99020" bIns="49511" numCol="1" anchor="b" anchorCtr="0" compatLnSpc="1">
            <a:prstTxWarp prst="textNoShape">
              <a:avLst/>
            </a:prstTxWarp>
          </a:bodyPr>
          <a:lstStyle>
            <a:lvl1pPr defTabSz="990600">
              <a:defRPr sz="1300">
                <a:latin typeface="Times New Roman" charset="0"/>
              </a:defRPr>
            </a:lvl1pPr>
          </a:lstStyle>
          <a:p>
            <a:pPr>
              <a:defRPr/>
            </a:pPr>
            <a:endParaRPr lang="fr-FR"/>
          </a:p>
        </p:txBody>
      </p:sp>
      <p:sp>
        <p:nvSpPr>
          <p:cNvPr id="50183"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20" tIns="49511" rIns="99020" bIns="49511" numCol="1" anchor="b" anchorCtr="0" compatLnSpc="1">
            <a:prstTxWarp prst="textNoShape">
              <a:avLst/>
            </a:prstTxWarp>
          </a:bodyPr>
          <a:lstStyle>
            <a:lvl1pPr algn="r" defTabSz="990600">
              <a:defRPr sz="1300">
                <a:latin typeface="Times New Roman" charset="0"/>
              </a:defRPr>
            </a:lvl1pPr>
          </a:lstStyle>
          <a:p>
            <a:pPr>
              <a:defRPr/>
            </a:pPr>
            <a:fld id="{788A88FF-15BB-43AD-9947-9AC948E0F44B}" type="slidenum">
              <a:rPr lang="fr-FR"/>
              <a:pPr>
                <a:defRPr/>
              </a:pPr>
              <a:t>‹Nº›</a:t>
            </a:fld>
            <a:endParaRPr lang="fr-FR"/>
          </a:p>
        </p:txBody>
      </p:sp>
    </p:spTree>
    <p:extLst>
      <p:ext uri="{BB962C8B-B14F-4D97-AF65-F5344CB8AC3E}">
        <p14:creationId xmlns:p14="http://schemas.microsoft.com/office/powerpoint/2010/main" xmlns="" val="3496335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5"/>
            <a:ext cx="84201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8"/>
          <p:cNvSpPr>
            <a:spLocks noGrp="1" noChangeArrowheads="1"/>
          </p:cNvSpPr>
          <p:nvPr>
            <p:ph type="sldNum" sz="quarter" idx="10"/>
          </p:nvPr>
        </p:nvSpPr>
        <p:spPr>
          <a:ln/>
        </p:spPr>
        <p:txBody>
          <a:bodyPr/>
          <a:lstStyle>
            <a:lvl1pPr>
              <a:defRPr/>
            </a:lvl1pPr>
          </a:lstStyle>
          <a:p>
            <a:pPr>
              <a:defRPr/>
            </a:pPr>
            <a:r>
              <a:rPr lang="fr-FR"/>
              <a:t>[</a:t>
            </a:r>
            <a:fld id="{D67BCB43-D13F-4CB2-AE84-FA6A1F75ACAF}" type="slidenum">
              <a:rPr lang="fr-FR"/>
              <a:pPr>
                <a:defRPr/>
              </a:pPr>
              <a:t>‹Nº›</a:t>
            </a:fld>
            <a:r>
              <a:rPr lang="fr-FR"/>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95300" y="1600200"/>
            <a:ext cx="89154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8"/>
          <p:cNvSpPr>
            <a:spLocks noGrp="1" noChangeArrowheads="1"/>
          </p:cNvSpPr>
          <p:nvPr>
            <p:ph type="sldNum" sz="quarter" idx="10"/>
          </p:nvPr>
        </p:nvSpPr>
        <p:spPr>
          <a:ln/>
        </p:spPr>
        <p:txBody>
          <a:bodyPr/>
          <a:lstStyle>
            <a:lvl1pPr>
              <a:defRPr/>
            </a:lvl1pPr>
          </a:lstStyle>
          <a:p>
            <a:pPr>
              <a:defRPr/>
            </a:pPr>
            <a:r>
              <a:rPr lang="fr-FR"/>
              <a:t>[</a:t>
            </a:r>
            <a:fld id="{A150FD70-89F2-4664-B6D3-31350DE05BB2}" type="slidenum">
              <a:rPr lang="fr-FR"/>
              <a:pPr>
                <a:defRPr/>
              </a:pPr>
              <a:t>‹Nº›</a:t>
            </a:fld>
            <a:r>
              <a:rPr lang="fr-F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81850" y="274638"/>
            <a:ext cx="222885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95300" y="274638"/>
            <a:ext cx="653415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8"/>
          <p:cNvSpPr>
            <a:spLocks noGrp="1" noChangeArrowheads="1"/>
          </p:cNvSpPr>
          <p:nvPr>
            <p:ph type="sldNum" sz="quarter" idx="10"/>
          </p:nvPr>
        </p:nvSpPr>
        <p:spPr>
          <a:ln/>
        </p:spPr>
        <p:txBody>
          <a:bodyPr/>
          <a:lstStyle>
            <a:lvl1pPr>
              <a:defRPr/>
            </a:lvl1pPr>
          </a:lstStyle>
          <a:p>
            <a:pPr>
              <a:defRPr/>
            </a:pPr>
            <a:r>
              <a:rPr lang="fr-FR"/>
              <a:t>[</a:t>
            </a:r>
            <a:fld id="{15E93FD3-9BA8-4F96-BD79-A93286CA9478}" type="slidenum">
              <a:rPr lang="fr-FR"/>
              <a:pPr>
                <a:defRPr/>
              </a:pPr>
              <a:t>‹Nº›</a:t>
            </a:fld>
            <a:r>
              <a:rPr lang="fr-FR"/>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95300" y="1600200"/>
            <a:ext cx="89154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8"/>
          <p:cNvSpPr>
            <a:spLocks noGrp="1" noChangeArrowheads="1"/>
          </p:cNvSpPr>
          <p:nvPr>
            <p:ph type="sldNum" sz="quarter" idx="10"/>
          </p:nvPr>
        </p:nvSpPr>
        <p:spPr>
          <a:ln/>
        </p:spPr>
        <p:txBody>
          <a:bodyPr/>
          <a:lstStyle>
            <a:lvl1pPr>
              <a:defRPr/>
            </a:lvl1pPr>
          </a:lstStyle>
          <a:p>
            <a:pPr>
              <a:defRPr/>
            </a:pPr>
            <a:r>
              <a:rPr lang="fr-FR"/>
              <a:t>[</a:t>
            </a:r>
            <a:fld id="{E0CB0BDF-BEBD-4FAA-B441-A067C4CDC402}" type="slidenum">
              <a:rPr lang="fr-FR"/>
              <a:pPr>
                <a:defRPr/>
              </a:pPr>
              <a:t>‹Nº›</a:t>
            </a:fld>
            <a:r>
              <a:rPr lang="fr-F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8"/>
          <p:cNvSpPr>
            <a:spLocks noGrp="1" noChangeArrowheads="1"/>
          </p:cNvSpPr>
          <p:nvPr>
            <p:ph type="sldNum" sz="quarter" idx="10"/>
          </p:nvPr>
        </p:nvSpPr>
        <p:spPr>
          <a:ln/>
        </p:spPr>
        <p:txBody>
          <a:bodyPr/>
          <a:lstStyle>
            <a:lvl1pPr>
              <a:defRPr/>
            </a:lvl1pPr>
          </a:lstStyle>
          <a:p>
            <a:pPr>
              <a:defRPr/>
            </a:pPr>
            <a:r>
              <a:rPr lang="fr-FR"/>
              <a:t>[</a:t>
            </a:r>
            <a:fld id="{D46582A9-F774-48CF-989D-9984B2C516C4}" type="slidenum">
              <a:rPr lang="fr-FR"/>
              <a:pPr>
                <a:defRPr/>
              </a:pPr>
              <a:t>‹Nº›</a:t>
            </a:fld>
            <a:r>
              <a:rPr lang="fr-F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8"/>
          <p:cNvSpPr>
            <a:spLocks noGrp="1" noChangeArrowheads="1"/>
          </p:cNvSpPr>
          <p:nvPr>
            <p:ph type="sldNum" sz="quarter" idx="10"/>
          </p:nvPr>
        </p:nvSpPr>
        <p:spPr>
          <a:ln/>
        </p:spPr>
        <p:txBody>
          <a:bodyPr/>
          <a:lstStyle>
            <a:lvl1pPr>
              <a:defRPr/>
            </a:lvl1pPr>
          </a:lstStyle>
          <a:p>
            <a:pPr>
              <a:defRPr/>
            </a:pPr>
            <a:r>
              <a:rPr lang="fr-FR"/>
              <a:t>[</a:t>
            </a:r>
            <a:fld id="{ECB87650-AE0D-4FB4-91B6-BC84DEEEC37F}" type="slidenum">
              <a:rPr lang="fr-FR"/>
              <a:pPr>
                <a:defRPr/>
              </a:pPr>
              <a:t>‹Nº›</a:t>
            </a:fld>
            <a:r>
              <a:rPr lang="fr-F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8"/>
          <p:cNvSpPr>
            <a:spLocks noGrp="1" noChangeArrowheads="1"/>
          </p:cNvSpPr>
          <p:nvPr>
            <p:ph type="sldNum" sz="quarter" idx="10"/>
          </p:nvPr>
        </p:nvSpPr>
        <p:spPr>
          <a:ln/>
        </p:spPr>
        <p:txBody>
          <a:bodyPr/>
          <a:lstStyle>
            <a:lvl1pPr>
              <a:defRPr/>
            </a:lvl1pPr>
          </a:lstStyle>
          <a:p>
            <a:pPr>
              <a:defRPr/>
            </a:pPr>
            <a:r>
              <a:rPr lang="fr-FR"/>
              <a:t>[</a:t>
            </a:r>
            <a:fld id="{C34CA678-A6B0-476B-B8B0-11B3154D6C19}" type="slidenum">
              <a:rPr lang="fr-FR"/>
              <a:pPr>
                <a:defRPr/>
              </a:pPr>
              <a:t>‹Nº›</a:t>
            </a:fld>
            <a:r>
              <a:rPr lang="fr-F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a:prstGeom prst="rect">
            <a:avLst/>
          </a:prstGeom>
        </p:spPr>
        <p:txBody>
          <a:bodyPr/>
          <a:lstStyle/>
          <a:p>
            <a:r>
              <a:rPr lang="fr-FR" smtClean="0"/>
              <a:t>Cliquez pour modifier le style du titre</a:t>
            </a:r>
            <a:endParaRPr lang="fr-FR"/>
          </a:p>
        </p:txBody>
      </p:sp>
      <p:sp>
        <p:nvSpPr>
          <p:cNvPr id="3" name="Rectangle 8"/>
          <p:cNvSpPr>
            <a:spLocks noGrp="1" noChangeArrowheads="1"/>
          </p:cNvSpPr>
          <p:nvPr>
            <p:ph type="sldNum" sz="quarter" idx="10"/>
          </p:nvPr>
        </p:nvSpPr>
        <p:spPr>
          <a:ln/>
        </p:spPr>
        <p:txBody>
          <a:bodyPr/>
          <a:lstStyle>
            <a:lvl1pPr>
              <a:defRPr/>
            </a:lvl1pPr>
          </a:lstStyle>
          <a:p>
            <a:pPr>
              <a:defRPr/>
            </a:pPr>
            <a:r>
              <a:rPr lang="fr-FR"/>
              <a:t>[</a:t>
            </a:r>
            <a:fld id="{88D5779C-9B67-451B-B476-9CF7970331B3}" type="slidenum">
              <a:rPr lang="fr-FR"/>
              <a:pPr>
                <a:defRPr/>
              </a:pPr>
              <a:t>‹Nº›</a:t>
            </a:fld>
            <a:r>
              <a:rPr lang="fr-F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r>
              <a:rPr lang="fr-FR"/>
              <a:t>[</a:t>
            </a:r>
            <a:fld id="{5E571C17-BB2F-42CB-A446-C0444CA78FCA}" type="slidenum">
              <a:rPr lang="fr-FR"/>
              <a:pPr>
                <a:defRPr/>
              </a:pPr>
              <a:t>‹Nº›</a:t>
            </a:fld>
            <a:r>
              <a:rPr lang="fr-F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8"/>
          <p:cNvSpPr>
            <a:spLocks noGrp="1" noChangeArrowheads="1"/>
          </p:cNvSpPr>
          <p:nvPr>
            <p:ph type="sldNum" sz="quarter" idx="10"/>
          </p:nvPr>
        </p:nvSpPr>
        <p:spPr>
          <a:ln/>
        </p:spPr>
        <p:txBody>
          <a:bodyPr/>
          <a:lstStyle>
            <a:lvl1pPr>
              <a:defRPr/>
            </a:lvl1pPr>
          </a:lstStyle>
          <a:p>
            <a:pPr>
              <a:defRPr/>
            </a:pPr>
            <a:r>
              <a:rPr lang="fr-FR"/>
              <a:t>[</a:t>
            </a:r>
            <a:fld id="{A2FADEE2-A339-40A2-8DA2-1B6CA5BF6A94}" type="slidenum">
              <a:rPr lang="fr-FR"/>
              <a:pPr>
                <a:defRPr/>
              </a:pPr>
              <a:t>‹Nº›</a:t>
            </a:fld>
            <a:r>
              <a:rPr lang="fr-F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8"/>
          <p:cNvSpPr>
            <a:spLocks noGrp="1" noChangeArrowheads="1"/>
          </p:cNvSpPr>
          <p:nvPr>
            <p:ph type="sldNum" sz="quarter" idx="10"/>
          </p:nvPr>
        </p:nvSpPr>
        <p:spPr>
          <a:ln/>
        </p:spPr>
        <p:txBody>
          <a:bodyPr/>
          <a:lstStyle>
            <a:lvl1pPr>
              <a:defRPr/>
            </a:lvl1pPr>
          </a:lstStyle>
          <a:p>
            <a:pPr>
              <a:defRPr/>
            </a:pPr>
            <a:r>
              <a:rPr lang="fr-FR"/>
              <a:t>[</a:t>
            </a:r>
            <a:fld id="{3174D716-C5E1-4E33-929B-02EC02874B58}" type="slidenum">
              <a:rPr lang="fr-FR"/>
              <a:pPr>
                <a:defRPr/>
              </a:pPr>
              <a:t>‹Nº›</a:t>
            </a:fld>
            <a:r>
              <a:rPr lang="fr-F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Grp="1" noChangeArrowheads="1"/>
          </p:cNvSpPr>
          <p:nvPr>
            <p:ph type="sldNum" sz="quarter" idx="4"/>
          </p:nvPr>
        </p:nvSpPr>
        <p:spPr bwMode="auto">
          <a:xfrm>
            <a:off x="7175500" y="6477000"/>
            <a:ext cx="2578100" cy="457200"/>
          </a:xfrm>
          <a:prstGeom prst="rect">
            <a:avLst/>
          </a:prstGeom>
          <a:noFill/>
          <a:ln w="9525">
            <a:noFill/>
            <a:miter lim="800000"/>
            <a:headEnd/>
            <a:tailEnd/>
          </a:ln>
          <a:effectLst/>
        </p:spPr>
        <p:txBody>
          <a:bodyPr vert="horz" wrap="none" lIns="95782" tIns="47891" rIns="95782" bIns="47891" numCol="1" anchor="t" anchorCtr="0" compatLnSpc="1">
            <a:prstTxWarp prst="textNoShape">
              <a:avLst/>
            </a:prstTxWarp>
          </a:bodyPr>
          <a:lstStyle>
            <a:lvl1pPr algn="r">
              <a:defRPr sz="1200">
                <a:solidFill>
                  <a:schemeClr val="bg1"/>
                </a:solidFill>
                <a:latin typeface="Myriad Pro Black Cond" pitchFamily="34" charset="0"/>
              </a:defRPr>
            </a:lvl1pPr>
          </a:lstStyle>
          <a:p>
            <a:pPr>
              <a:defRPr/>
            </a:pPr>
            <a:r>
              <a:rPr lang="fr-FR"/>
              <a:t>[</a:t>
            </a:r>
            <a:fld id="{EB61A1BE-69D2-4DBF-8D6B-63E462CF5AAD}" type="slidenum">
              <a:rPr lang="fr-FR"/>
              <a:pPr>
                <a:defRPr/>
              </a:pPr>
              <a:t>‹Nº›</a:t>
            </a:fld>
            <a:r>
              <a:rPr lang="fr-FR"/>
              <a:t>]</a:t>
            </a:r>
          </a:p>
        </p:txBody>
      </p:sp>
      <p:pic>
        <p:nvPicPr>
          <p:cNvPr id="3075" name="Picture 2" descr="E:\Divers\chantier maquettes\propositions_new\présentation\diaporama\diaporama_pages courantestresfoncées.jpg"/>
          <p:cNvPicPr>
            <a:picLocks noChangeAspect="1" noChangeArrowheads="1"/>
          </p:cNvPicPr>
          <p:nvPr/>
        </p:nvPicPr>
        <p:blipFill>
          <a:blip r:embed="rId13" cstate="print"/>
          <a:srcRect t="3972" r="4306" b="6079"/>
          <a:stretch>
            <a:fillRect/>
          </a:stretch>
        </p:blipFill>
        <p:spPr bwMode="auto">
          <a:xfrm>
            <a:off x="0" y="0"/>
            <a:ext cx="9906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58850" rtl="0" eaLnBrk="1" fontAlgn="base" hangingPunct="1">
        <a:spcBef>
          <a:spcPct val="0"/>
        </a:spcBef>
        <a:spcAft>
          <a:spcPct val="0"/>
        </a:spcAft>
        <a:defRPr sz="4600">
          <a:solidFill>
            <a:schemeClr val="tx2"/>
          </a:solidFill>
          <a:latin typeface="+mj-lt"/>
          <a:ea typeface="+mj-ea"/>
          <a:cs typeface="+mj-cs"/>
        </a:defRPr>
      </a:lvl1pPr>
      <a:lvl2pPr algn="ctr" defTabSz="958850" rtl="0" eaLnBrk="1" fontAlgn="base" hangingPunct="1">
        <a:spcBef>
          <a:spcPct val="0"/>
        </a:spcBef>
        <a:spcAft>
          <a:spcPct val="0"/>
        </a:spcAft>
        <a:defRPr sz="4600">
          <a:solidFill>
            <a:schemeClr val="tx2"/>
          </a:solidFill>
          <a:latin typeface="Times New Roman" charset="0"/>
        </a:defRPr>
      </a:lvl2pPr>
      <a:lvl3pPr algn="ctr" defTabSz="958850" rtl="0" eaLnBrk="1" fontAlgn="base" hangingPunct="1">
        <a:spcBef>
          <a:spcPct val="0"/>
        </a:spcBef>
        <a:spcAft>
          <a:spcPct val="0"/>
        </a:spcAft>
        <a:defRPr sz="4600">
          <a:solidFill>
            <a:schemeClr val="tx2"/>
          </a:solidFill>
          <a:latin typeface="Times New Roman" charset="0"/>
        </a:defRPr>
      </a:lvl3pPr>
      <a:lvl4pPr algn="ctr" defTabSz="958850" rtl="0" eaLnBrk="1" fontAlgn="base" hangingPunct="1">
        <a:spcBef>
          <a:spcPct val="0"/>
        </a:spcBef>
        <a:spcAft>
          <a:spcPct val="0"/>
        </a:spcAft>
        <a:defRPr sz="4600">
          <a:solidFill>
            <a:schemeClr val="tx2"/>
          </a:solidFill>
          <a:latin typeface="Times New Roman" charset="0"/>
        </a:defRPr>
      </a:lvl4pPr>
      <a:lvl5pPr algn="ctr" defTabSz="958850" rtl="0" eaLnBrk="1" fontAlgn="base" hangingPunct="1">
        <a:spcBef>
          <a:spcPct val="0"/>
        </a:spcBef>
        <a:spcAft>
          <a:spcPct val="0"/>
        </a:spcAft>
        <a:defRPr sz="4600">
          <a:solidFill>
            <a:schemeClr val="tx2"/>
          </a:solidFill>
          <a:latin typeface="Times New Roman" charset="0"/>
        </a:defRPr>
      </a:lvl5pPr>
      <a:lvl6pPr marL="457200" algn="ctr" defTabSz="958850" rtl="0" eaLnBrk="1" fontAlgn="base" hangingPunct="1">
        <a:spcBef>
          <a:spcPct val="0"/>
        </a:spcBef>
        <a:spcAft>
          <a:spcPct val="0"/>
        </a:spcAft>
        <a:defRPr sz="4600">
          <a:solidFill>
            <a:schemeClr val="tx2"/>
          </a:solidFill>
          <a:latin typeface="Times New Roman" charset="0"/>
        </a:defRPr>
      </a:lvl6pPr>
      <a:lvl7pPr marL="914400" algn="ctr" defTabSz="958850" rtl="0" eaLnBrk="1" fontAlgn="base" hangingPunct="1">
        <a:spcBef>
          <a:spcPct val="0"/>
        </a:spcBef>
        <a:spcAft>
          <a:spcPct val="0"/>
        </a:spcAft>
        <a:defRPr sz="4600">
          <a:solidFill>
            <a:schemeClr val="tx2"/>
          </a:solidFill>
          <a:latin typeface="Times New Roman" charset="0"/>
        </a:defRPr>
      </a:lvl7pPr>
      <a:lvl8pPr marL="1371600" algn="ctr" defTabSz="958850" rtl="0" eaLnBrk="1" fontAlgn="base" hangingPunct="1">
        <a:spcBef>
          <a:spcPct val="0"/>
        </a:spcBef>
        <a:spcAft>
          <a:spcPct val="0"/>
        </a:spcAft>
        <a:defRPr sz="4600">
          <a:solidFill>
            <a:schemeClr val="tx2"/>
          </a:solidFill>
          <a:latin typeface="Times New Roman" charset="0"/>
        </a:defRPr>
      </a:lvl8pPr>
      <a:lvl9pPr marL="1828800" algn="ctr" defTabSz="958850" rtl="0" eaLnBrk="1" fontAlgn="base" hangingPunct="1">
        <a:spcBef>
          <a:spcPct val="0"/>
        </a:spcBef>
        <a:spcAft>
          <a:spcPct val="0"/>
        </a:spcAft>
        <a:defRPr sz="4600">
          <a:solidFill>
            <a:schemeClr val="tx2"/>
          </a:solidFill>
          <a:latin typeface="Times New Roman" charset="0"/>
        </a:defRPr>
      </a:lvl9pPr>
    </p:titleStyle>
    <p:bodyStyle>
      <a:lvl1pPr marL="257175" indent="-257175" algn="l" defTabSz="958850" rtl="0" eaLnBrk="1" fontAlgn="base" hangingPunct="1">
        <a:spcBef>
          <a:spcPct val="20000"/>
        </a:spcBef>
        <a:spcAft>
          <a:spcPct val="0"/>
        </a:spcAft>
        <a:buClr>
          <a:srgbClr val="DC320D"/>
        </a:buClr>
        <a:buSzPct val="85000"/>
        <a:buFont typeface="Wingdings" pitchFamily="2" charset="2"/>
        <a:buChar char="è"/>
        <a:defRPr sz="3200">
          <a:solidFill>
            <a:schemeClr val="tx1"/>
          </a:solidFill>
          <a:latin typeface="+mn-lt"/>
          <a:ea typeface="+mn-ea"/>
          <a:cs typeface="+mn-cs"/>
        </a:defRPr>
      </a:lvl1pPr>
      <a:lvl2pPr marL="866775" indent="-298450" algn="l" defTabSz="958850" rtl="0" eaLnBrk="1" fontAlgn="base" hangingPunct="1">
        <a:spcBef>
          <a:spcPct val="20000"/>
        </a:spcBef>
        <a:spcAft>
          <a:spcPct val="0"/>
        </a:spcAft>
        <a:buChar char="–"/>
        <a:defRPr sz="2900">
          <a:solidFill>
            <a:schemeClr val="tx1"/>
          </a:solidFill>
          <a:latin typeface="+mn-lt"/>
        </a:defRPr>
      </a:lvl2pPr>
      <a:lvl3pPr marL="1295400" indent="-238125" algn="l" defTabSz="958850" rtl="0" eaLnBrk="1" fontAlgn="base" hangingPunct="1">
        <a:spcBef>
          <a:spcPct val="20000"/>
        </a:spcBef>
        <a:spcAft>
          <a:spcPct val="0"/>
        </a:spcAft>
        <a:buChar char="•"/>
        <a:defRPr sz="2600">
          <a:solidFill>
            <a:schemeClr val="tx1"/>
          </a:solidFill>
          <a:latin typeface="+mn-lt"/>
        </a:defRPr>
      </a:lvl3pPr>
      <a:lvl4pPr marL="1724025" indent="-238125" algn="l" defTabSz="958850" rtl="0" eaLnBrk="1" fontAlgn="base" hangingPunct="1">
        <a:spcBef>
          <a:spcPct val="20000"/>
        </a:spcBef>
        <a:spcAft>
          <a:spcPct val="0"/>
        </a:spcAft>
        <a:buChar char="–"/>
        <a:defRPr sz="2100">
          <a:solidFill>
            <a:schemeClr val="tx1"/>
          </a:solidFill>
          <a:latin typeface="+mn-lt"/>
        </a:defRPr>
      </a:lvl4pPr>
      <a:lvl5pPr marL="2155825" indent="-241300" algn="l" defTabSz="958850" rtl="0" eaLnBrk="1" fontAlgn="base" hangingPunct="1">
        <a:spcBef>
          <a:spcPct val="20000"/>
        </a:spcBef>
        <a:spcAft>
          <a:spcPct val="0"/>
        </a:spcAft>
        <a:buChar char="»"/>
        <a:defRPr sz="2100">
          <a:solidFill>
            <a:schemeClr val="tx1"/>
          </a:solidFill>
          <a:latin typeface="+mn-lt"/>
        </a:defRPr>
      </a:lvl5pPr>
      <a:lvl6pPr marL="2613025" indent="-241300" algn="l" defTabSz="958850" rtl="0" eaLnBrk="1" fontAlgn="base" hangingPunct="1">
        <a:spcBef>
          <a:spcPct val="20000"/>
        </a:spcBef>
        <a:spcAft>
          <a:spcPct val="0"/>
        </a:spcAft>
        <a:buChar char="»"/>
        <a:defRPr sz="2100">
          <a:solidFill>
            <a:schemeClr val="tx1"/>
          </a:solidFill>
          <a:latin typeface="+mn-lt"/>
        </a:defRPr>
      </a:lvl6pPr>
      <a:lvl7pPr marL="3070225" indent="-241300" algn="l" defTabSz="958850" rtl="0" eaLnBrk="1" fontAlgn="base" hangingPunct="1">
        <a:spcBef>
          <a:spcPct val="20000"/>
        </a:spcBef>
        <a:spcAft>
          <a:spcPct val="0"/>
        </a:spcAft>
        <a:buChar char="»"/>
        <a:defRPr sz="2100">
          <a:solidFill>
            <a:schemeClr val="tx1"/>
          </a:solidFill>
          <a:latin typeface="+mn-lt"/>
        </a:defRPr>
      </a:lvl7pPr>
      <a:lvl8pPr marL="3527425" indent="-241300" algn="l" defTabSz="958850" rtl="0" eaLnBrk="1" fontAlgn="base" hangingPunct="1">
        <a:spcBef>
          <a:spcPct val="20000"/>
        </a:spcBef>
        <a:spcAft>
          <a:spcPct val="0"/>
        </a:spcAft>
        <a:buChar char="»"/>
        <a:defRPr sz="2100">
          <a:solidFill>
            <a:schemeClr val="tx1"/>
          </a:solidFill>
          <a:latin typeface="+mn-lt"/>
        </a:defRPr>
      </a:lvl8pPr>
      <a:lvl9pPr marL="3984625" indent="-241300" algn="l" defTabSz="958850" rtl="0" eaLnBrk="1" fontAlgn="base" hangingPunct="1">
        <a:spcBef>
          <a:spcPct val="20000"/>
        </a:spcBef>
        <a:spcAft>
          <a:spcPct val="0"/>
        </a:spcAft>
        <a:buChar char="»"/>
        <a:defRPr sz="21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7" descr="diaporama_tetiere_fond foncé 2.jpg"/>
          <p:cNvPicPr>
            <a:picLocks noChangeAspect="1"/>
          </p:cNvPicPr>
          <p:nvPr/>
        </p:nvPicPr>
        <p:blipFill>
          <a:blip r:embed="rId2" cstate="print"/>
          <a:srcRect t="2222"/>
          <a:stretch>
            <a:fillRect/>
          </a:stretch>
        </p:blipFill>
        <p:spPr bwMode="auto">
          <a:xfrm>
            <a:off x="0" y="10633"/>
            <a:ext cx="9906000" cy="6875942"/>
          </a:xfrm>
          <a:prstGeom prst="rect">
            <a:avLst/>
          </a:prstGeom>
          <a:noFill/>
          <a:ln w="9525">
            <a:noFill/>
            <a:miter lim="800000"/>
            <a:headEnd/>
            <a:tailEnd/>
          </a:ln>
        </p:spPr>
      </p:pic>
      <p:sp>
        <p:nvSpPr>
          <p:cNvPr id="4099" name="Text Box 3"/>
          <p:cNvSpPr txBox="1">
            <a:spLocks noChangeArrowheads="1"/>
          </p:cNvSpPr>
          <p:nvPr/>
        </p:nvSpPr>
        <p:spPr bwMode="auto">
          <a:xfrm>
            <a:off x="0" y="5733256"/>
            <a:ext cx="1571625" cy="646331"/>
          </a:xfrm>
          <a:prstGeom prst="rect">
            <a:avLst/>
          </a:prstGeom>
          <a:noFill/>
          <a:ln w="9525">
            <a:noFill/>
            <a:miter lim="800000"/>
            <a:headEnd/>
            <a:tailEnd/>
          </a:ln>
        </p:spPr>
        <p:txBody>
          <a:bodyPr lIns="0" tIns="0" rIns="0" bIns="0">
            <a:spAutoFit/>
          </a:bodyPr>
          <a:lstStyle/>
          <a:p>
            <a:pPr algn="r" defTabSz="804863"/>
            <a:r>
              <a:rPr lang="fr-FR" sz="1400" dirty="0" smtClean="0">
                <a:solidFill>
                  <a:srgbClr val="9999FF"/>
                </a:solidFill>
                <a:latin typeface="Myriad Pro Cond" pitchFamily="34" charset="0"/>
              </a:rPr>
              <a:t>X. Moiroux</a:t>
            </a:r>
            <a:endParaRPr lang="fr-FR" sz="1400" dirty="0">
              <a:solidFill>
                <a:srgbClr val="9999FF"/>
              </a:solidFill>
              <a:latin typeface="Myriad Pro Cond" pitchFamily="34" charset="0"/>
            </a:endParaRPr>
          </a:p>
          <a:p>
            <a:pPr algn="r" defTabSz="804863"/>
            <a:r>
              <a:rPr lang="fr-FR" sz="1400" dirty="0" smtClean="0">
                <a:solidFill>
                  <a:srgbClr val="9999FF"/>
                </a:solidFill>
                <a:latin typeface="Myriad Pro Cond" pitchFamily="34" charset="0"/>
              </a:rPr>
              <a:t>22 novembre 2013</a:t>
            </a:r>
          </a:p>
          <a:p>
            <a:pPr algn="r" defTabSz="804863"/>
            <a:r>
              <a:rPr lang="fr-FR" sz="1400" dirty="0" smtClean="0">
                <a:solidFill>
                  <a:srgbClr val="9999FF"/>
                </a:solidFill>
                <a:latin typeface="Myriad Pro Cond" pitchFamily="34" charset="0"/>
              </a:rPr>
              <a:t>Congrès </a:t>
            </a:r>
            <a:r>
              <a:rPr lang="fr-FR" sz="1400" dirty="0" err="1" smtClean="0">
                <a:solidFill>
                  <a:srgbClr val="9999FF"/>
                </a:solidFill>
                <a:latin typeface="Myriad Pro Cond" pitchFamily="34" charset="0"/>
              </a:rPr>
              <a:t>Medcités</a:t>
            </a:r>
            <a:endParaRPr lang="fr-FR" sz="1400" dirty="0">
              <a:solidFill>
                <a:srgbClr val="9999FF"/>
              </a:solidFill>
              <a:latin typeface="Myriad Pro Cond" pitchFamily="34" charset="0"/>
            </a:endParaRPr>
          </a:p>
        </p:txBody>
      </p:sp>
      <p:sp>
        <p:nvSpPr>
          <p:cNvPr id="4100" name="Text Box 4"/>
          <p:cNvSpPr txBox="1">
            <a:spLocks noChangeArrowheads="1"/>
          </p:cNvSpPr>
          <p:nvPr/>
        </p:nvSpPr>
        <p:spPr bwMode="auto">
          <a:xfrm>
            <a:off x="2001838" y="1557338"/>
            <a:ext cx="7415658" cy="1964640"/>
          </a:xfrm>
          <a:prstGeom prst="rect">
            <a:avLst/>
          </a:prstGeom>
          <a:solidFill>
            <a:srgbClr val="0F1276"/>
          </a:solidFill>
          <a:ln w="9525">
            <a:noFill/>
            <a:miter lim="800000"/>
            <a:headEnd/>
            <a:tailEnd/>
          </a:ln>
        </p:spPr>
        <p:txBody>
          <a:bodyPr wrap="square" lIns="0" tIns="0" rIns="0" bIns="0">
            <a:spAutoFit/>
          </a:bodyPr>
          <a:lstStyle/>
          <a:p>
            <a:pPr defTabSz="804863">
              <a:lnSpc>
                <a:spcPts val="5800"/>
              </a:lnSpc>
            </a:pPr>
            <a:r>
              <a:rPr lang="fr-FR" sz="4000" b="1" dirty="0" smtClean="0">
                <a:solidFill>
                  <a:schemeClr val="bg1"/>
                </a:solidFill>
              </a:rPr>
              <a:t>Le binôme ville côtière-port en méditerranée</a:t>
            </a:r>
            <a:endParaRPr lang="fr-FR" sz="4000" b="1" dirty="0">
              <a:solidFill>
                <a:schemeClr val="bg1"/>
              </a:solidFill>
            </a:endParaRPr>
          </a:p>
          <a:p>
            <a:pPr defTabSz="804863"/>
            <a:r>
              <a:rPr lang="fr-FR" dirty="0" smtClean="0">
                <a:solidFill>
                  <a:srgbClr val="9999FF"/>
                </a:solidFill>
              </a:rPr>
              <a:t>Le cas de Marseille</a:t>
            </a:r>
            <a:endParaRPr lang="fr-FR" dirty="0">
              <a:solidFill>
                <a:srgbClr val="9999FF"/>
              </a:solidFill>
            </a:endParaRPr>
          </a:p>
        </p:txBody>
      </p:sp>
      <p:sp>
        <p:nvSpPr>
          <p:cNvPr id="4101" name="Line 5"/>
          <p:cNvSpPr>
            <a:spLocks noChangeShapeType="1"/>
          </p:cNvSpPr>
          <p:nvPr/>
        </p:nvSpPr>
        <p:spPr bwMode="auto">
          <a:xfrm flipV="1">
            <a:off x="1660525" y="1633538"/>
            <a:ext cx="0" cy="4962525"/>
          </a:xfrm>
          <a:prstGeom prst="line">
            <a:avLst/>
          </a:prstGeom>
          <a:noFill/>
          <a:ln w="9525">
            <a:solidFill>
              <a:schemeClr val="bg1"/>
            </a:solidFill>
            <a:round/>
            <a:headEnd/>
            <a:tailEnd/>
          </a:ln>
        </p:spPr>
        <p:txBody>
          <a:bodyPr lIns="0" tIns="0" rIns="0" bIns="0">
            <a:spAutoFit/>
          </a:bodyPr>
          <a:lstStyle/>
          <a:p>
            <a:endParaRPr lang="fr-FR"/>
          </a:p>
        </p:txBody>
      </p:sp>
      <p:pic>
        <p:nvPicPr>
          <p:cNvPr id="7" name="Picture 2"/>
          <p:cNvPicPr>
            <a:picLocks noChangeAspect="1" noChangeArrowheads="1"/>
          </p:cNvPicPr>
          <p:nvPr/>
        </p:nvPicPr>
        <p:blipFill>
          <a:blip r:embed="rId3" cstate="print"/>
          <a:srcRect l="3544" t="8859" r="2548" b="3286"/>
          <a:stretch>
            <a:fillRect/>
          </a:stretch>
        </p:blipFill>
        <p:spPr bwMode="auto">
          <a:xfrm>
            <a:off x="5673079" y="3683168"/>
            <a:ext cx="3619481" cy="2708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10</a:t>
            </a:fld>
            <a:r>
              <a:rPr lang="fr-FR" smtClean="0"/>
              <a:t>]</a:t>
            </a:r>
            <a:endParaRPr lang="fr-FR"/>
          </a:p>
        </p:txBody>
      </p:sp>
      <p:pic>
        <p:nvPicPr>
          <p:cNvPr id="3073" name="Picture 1"/>
          <p:cNvPicPr>
            <a:picLocks noChangeAspect="1" noChangeArrowheads="1"/>
          </p:cNvPicPr>
          <p:nvPr/>
        </p:nvPicPr>
        <p:blipFill>
          <a:blip r:embed="rId2" cstate="print"/>
          <a:srcRect l="4262" t="8938" r="1367" b="3208"/>
          <a:stretch>
            <a:fillRect/>
          </a:stretch>
        </p:blipFill>
        <p:spPr bwMode="auto">
          <a:xfrm>
            <a:off x="1064568" y="548680"/>
            <a:ext cx="8136904" cy="6060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11</a:t>
            </a:fld>
            <a:r>
              <a:rPr lang="fr-FR" smtClean="0"/>
              <a:t>]</a:t>
            </a:r>
            <a:endParaRPr lang="fr-FR"/>
          </a:p>
        </p:txBody>
      </p:sp>
      <p:pic>
        <p:nvPicPr>
          <p:cNvPr id="24578" name="Picture 2"/>
          <p:cNvPicPr>
            <a:picLocks noChangeAspect="1" noChangeArrowheads="1"/>
          </p:cNvPicPr>
          <p:nvPr/>
        </p:nvPicPr>
        <p:blipFill>
          <a:blip r:embed="rId2" cstate="print"/>
          <a:srcRect l="26578" t="8121" r="26173" b="4025"/>
          <a:stretch>
            <a:fillRect/>
          </a:stretch>
        </p:blipFill>
        <p:spPr bwMode="auto">
          <a:xfrm>
            <a:off x="4232920" y="324174"/>
            <a:ext cx="4392488" cy="6533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12</a:t>
            </a:fld>
            <a:r>
              <a:rPr lang="fr-FR" smtClean="0"/>
              <a:t>]</a:t>
            </a:r>
            <a:endParaRPr lang="fr-FR"/>
          </a:p>
        </p:txBody>
      </p:sp>
      <p:pic>
        <p:nvPicPr>
          <p:cNvPr id="25602" name="Picture 2"/>
          <p:cNvPicPr>
            <a:picLocks noChangeAspect="1" noChangeArrowheads="1"/>
          </p:cNvPicPr>
          <p:nvPr/>
        </p:nvPicPr>
        <p:blipFill>
          <a:blip r:embed="rId2" cstate="print"/>
          <a:srcRect l="4134" t="9598" r="1991" b="3286"/>
          <a:stretch>
            <a:fillRect/>
          </a:stretch>
        </p:blipFill>
        <p:spPr bwMode="auto">
          <a:xfrm>
            <a:off x="992560" y="692696"/>
            <a:ext cx="7992888" cy="59339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13</a:t>
            </a:fld>
            <a:r>
              <a:rPr lang="fr-FR" smtClean="0"/>
              <a:t>]</a:t>
            </a:r>
            <a:endParaRPr lang="fr-FR"/>
          </a:p>
        </p:txBody>
      </p:sp>
      <p:pic>
        <p:nvPicPr>
          <p:cNvPr id="26626" name="Picture 2"/>
          <p:cNvPicPr>
            <a:picLocks noChangeAspect="1" noChangeArrowheads="1"/>
          </p:cNvPicPr>
          <p:nvPr/>
        </p:nvPicPr>
        <p:blipFill>
          <a:blip r:embed="rId2" cstate="print"/>
          <a:srcRect l="3416" t="10336" r="1495" b="4025"/>
          <a:stretch>
            <a:fillRect/>
          </a:stretch>
        </p:blipFill>
        <p:spPr bwMode="auto">
          <a:xfrm>
            <a:off x="848544" y="764704"/>
            <a:ext cx="8257189"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14</a:t>
            </a:fld>
            <a:r>
              <a:rPr lang="fr-FR" smtClean="0"/>
              <a:t>]</a:t>
            </a:r>
            <a:endParaRPr lang="fr-FR"/>
          </a:p>
        </p:txBody>
      </p:sp>
      <p:pic>
        <p:nvPicPr>
          <p:cNvPr id="27650" name="Picture 2"/>
          <p:cNvPicPr>
            <a:picLocks noChangeAspect="1" noChangeArrowheads="1"/>
          </p:cNvPicPr>
          <p:nvPr/>
        </p:nvPicPr>
        <p:blipFill>
          <a:blip r:embed="rId2" cstate="print"/>
          <a:srcRect l="17128" t="14027" r="11998" b="11407"/>
          <a:stretch>
            <a:fillRect/>
          </a:stretch>
        </p:blipFill>
        <p:spPr bwMode="auto">
          <a:xfrm>
            <a:off x="1424608" y="665312"/>
            <a:ext cx="7357649"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15</a:t>
            </a:fld>
            <a:r>
              <a:rPr lang="fr-FR" smtClean="0"/>
              <a:t>]</a:t>
            </a:r>
            <a:endParaRPr lang="fr-FR"/>
          </a:p>
        </p:txBody>
      </p:sp>
      <p:pic>
        <p:nvPicPr>
          <p:cNvPr id="28674" name="Picture 2"/>
          <p:cNvPicPr>
            <a:picLocks noChangeAspect="1" noChangeArrowheads="1"/>
          </p:cNvPicPr>
          <p:nvPr/>
        </p:nvPicPr>
        <p:blipFill>
          <a:blip r:embed="rId2" cstate="print"/>
          <a:srcRect l="11222" t="12551" r="1367" b="4025"/>
          <a:stretch>
            <a:fillRect/>
          </a:stretch>
        </p:blipFill>
        <p:spPr bwMode="auto">
          <a:xfrm>
            <a:off x="1136576" y="692696"/>
            <a:ext cx="7848872" cy="5992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16</a:t>
            </a:fld>
            <a:r>
              <a:rPr lang="fr-FR" smtClean="0"/>
              <a:t>]</a:t>
            </a:r>
            <a:endParaRPr lang="fr-FR"/>
          </a:p>
        </p:txBody>
      </p:sp>
      <p:pic>
        <p:nvPicPr>
          <p:cNvPr id="30722" name="Picture 2"/>
          <p:cNvPicPr>
            <a:picLocks noChangeAspect="1" noChangeArrowheads="1"/>
          </p:cNvPicPr>
          <p:nvPr/>
        </p:nvPicPr>
        <p:blipFill>
          <a:blip r:embed="rId2" cstate="print"/>
          <a:srcRect l="5906" t="11074" r="1367" b="2829"/>
          <a:stretch>
            <a:fillRect/>
          </a:stretch>
        </p:blipFill>
        <p:spPr bwMode="auto">
          <a:xfrm>
            <a:off x="992560" y="548680"/>
            <a:ext cx="8180993" cy="6076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17</a:t>
            </a:fld>
            <a:r>
              <a:rPr lang="fr-FR" smtClean="0"/>
              <a:t>]</a:t>
            </a:r>
            <a:endParaRPr lang="fr-FR"/>
          </a:p>
        </p:txBody>
      </p:sp>
      <p:pic>
        <p:nvPicPr>
          <p:cNvPr id="48130" name="Picture 2"/>
          <p:cNvPicPr>
            <a:picLocks noChangeAspect="1" noChangeArrowheads="1"/>
          </p:cNvPicPr>
          <p:nvPr/>
        </p:nvPicPr>
        <p:blipFill>
          <a:blip r:embed="rId2" cstate="print"/>
          <a:srcRect l="4134" t="8859" r="1958" b="4025"/>
          <a:stretch>
            <a:fillRect/>
          </a:stretch>
        </p:blipFill>
        <p:spPr bwMode="auto">
          <a:xfrm>
            <a:off x="0" y="692696"/>
            <a:ext cx="4808984" cy="356893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29531" t="17719" r="30435" b="43891"/>
          <a:stretch>
            <a:fillRect/>
          </a:stretch>
        </p:blipFill>
        <p:spPr bwMode="auto">
          <a:xfrm>
            <a:off x="4880992" y="2852936"/>
            <a:ext cx="4736976" cy="3633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18</a:t>
            </a:fld>
            <a:r>
              <a:rPr lang="fr-FR" smtClean="0"/>
              <a:t>]</a:t>
            </a:r>
            <a:endParaRPr lang="fr-FR"/>
          </a:p>
        </p:txBody>
      </p:sp>
      <p:pic>
        <p:nvPicPr>
          <p:cNvPr id="31746" name="Picture 2"/>
          <p:cNvPicPr>
            <a:picLocks noChangeAspect="1" noChangeArrowheads="1"/>
          </p:cNvPicPr>
          <p:nvPr/>
        </p:nvPicPr>
        <p:blipFill>
          <a:blip r:embed="rId2" cstate="print"/>
          <a:srcRect l="3544" t="9598" r="1367" b="3286"/>
          <a:stretch>
            <a:fillRect/>
          </a:stretch>
        </p:blipFill>
        <p:spPr bwMode="auto">
          <a:xfrm>
            <a:off x="1064568" y="548680"/>
            <a:ext cx="8136904" cy="5963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19</a:t>
            </a:fld>
            <a:r>
              <a:rPr lang="fr-FR" smtClean="0"/>
              <a:t>]</a:t>
            </a:r>
            <a:endParaRPr lang="fr-FR"/>
          </a:p>
        </p:txBody>
      </p:sp>
      <p:pic>
        <p:nvPicPr>
          <p:cNvPr id="32770" name="Picture 2"/>
          <p:cNvPicPr>
            <a:picLocks noChangeAspect="1" noChangeArrowheads="1"/>
          </p:cNvPicPr>
          <p:nvPr/>
        </p:nvPicPr>
        <p:blipFill>
          <a:blip r:embed="rId2" cstate="print"/>
          <a:srcRect l="3544" t="8121" r="3139" b="4763"/>
          <a:stretch>
            <a:fillRect/>
          </a:stretch>
        </p:blipFill>
        <p:spPr bwMode="auto">
          <a:xfrm>
            <a:off x="1064568" y="692696"/>
            <a:ext cx="7920880" cy="5915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a:t>
            </a:fld>
            <a:r>
              <a:rPr lang="fr-FR" smtClean="0"/>
              <a:t>]</a:t>
            </a:r>
            <a:endParaRPr lang="fr-FR"/>
          </a:p>
        </p:txBody>
      </p:sp>
      <p:pic>
        <p:nvPicPr>
          <p:cNvPr id="19458" name="Picture 2"/>
          <p:cNvPicPr>
            <a:picLocks noChangeAspect="1" noChangeArrowheads="1"/>
          </p:cNvPicPr>
          <p:nvPr/>
        </p:nvPicPr>
        <p:blipFill>
          <a:blip r:embed="rId2" cstate="print"/>
          <a:srcRect l="3544" t="8859" r="1367" b="3567"/>
          <a:stretch>
            <a:fillRect/>
          </a:stretch>
        </p:blipFill>
        <p:spPr bwMode="auto">
          <a:xfrm>
            <a:off x="920551" y="692697"/>
            <a:ext cx="8368035" cy="6165304"/>
          </a:xfrm>
          <a:prstGeom prst="rect">
            <a:avLst/>
          </a:prstGeom>
          <a:noFill/>
          <a:ln w="9525">
            <a:noFill/>
            <a:miter lim="800000"/>
            <a:headEnd/>
            <a:tailEnd/>
          </a:ln>
        </p:spPr>
      </p:pic>
      <p:sp>
        <p:nvSpPr>
          <p:cNvPr id="3" name="ZoneTexte 2"/>
          <p:cNvSpPr txBox="1"/>
          <p:nvPr/>
        </p:nvSpPr>
        <p:spPr>
          <a:xfrm>
            <a:off x="920551" y="6502109"/>
            <a:ext cx="6545382" cy="369332"/>
          </a:xfrm>
          <a:prstGeom prst="rect">
            <a:avLst/>
          </a:prstGeom>
          <a:noFill/>
        </p:spPr>
        <p:txBody>
          <a:bodyPr wrap="none" rtlCol="0">
            <a:spAutoFit/>
          </a:bodyPr>
          <a:lstStyle/>
          <a:p>
            <a:r>
              <a:rPr lang="fr-FR" sz="1800" dirty="0" smtClean="0"/>
              <a:t>2 bassins au cœur d’une future métropole de 1,8 M habitants  </a:t>
            </a:r>
            <a:endParaRPr lang="fr-FR"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20</a:t>
            </a:fld>
            <a:r>
              <a:rPr lang="fr-FR" smtClean="0"/>
              <a:t>]</a:t>
            </a:r>
            <a:endParaRPr lang="fr-FR"/>
          </a:p>
        </p:txBody>
      </p:sp>
      <p:pic>
        <p:nvPicPr>
          <p:cNvPr id="29699" name="Picture 3"/>
          <p:cNvPicPr>
            <a:picLocks noChangeAspect="1" noChangeArrowheads="1"/>
          </p:cNvPicPr>
          <p:nvPr/>
        </p:nvPicPr>
        <p:blipFill>
          <a:blip r:embed="rId2" cstate="print"/>
          <a:srcRect l="3544" t="8859" r="1367" b="4025"/>
          <a:stretch>
            <a:fillRect/>
          </a:stretch>
        </p:blipFill>
        <p:spPr bwMode="auto">
          <a:xfrm>
            <a:off x="848544" y="548680"/>
            <a:ext cx="8424936" cy="61747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21</a:t>
            </a:fld>
            <a:r>
              <a:rPr lang="fr-FR" smtClean="0"/>
              <a:t>]</a:t>
            </a:r>
            <a:endParaRPr lang="fr-FR"/>
          </a:p>
        </p:txBody>
      </p:sp>
      <p:pic>
        <p:nvPicPr>
          <p:cNvPr id="35842" name="Picture 2"/>
          <p:cNvPicPr>
            <a:picLocks noChangeAspect="1" noChangeArrowheads="1"/>
          </p:cNvPicPr>
          <p:nvPr/>
        </p:nvPicPr>
        <p:blipFill>
          <a:blip r:embed="rId2" cstate="print"/>
          <a:srcRect l="3544" t="8121" r="1367" b="3286"/>
          <a:stretch>
            <a:fillRect/>
          </a:stretch>
        </p:blipFill>
        <p:spPr bwMode="auto">
          <a:xfrm>
            <a:off x="1208584" y="548680"/>
            <a:ext cx="8136904" cy="60647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22</a:t>
            </a:fld>
            <a:r>
              <a:rPr lang="fr-FR" smtClean="0"/>
              <a:t>]</a:t>
            </a:r>
            <a:endParaRPr lang="fr-FR"/>
          </a:p>
        </p:txBody>
      </p:sp>
      <p:pic>
        <p:nvPicPr>
          <p:cNvPr id="34818" name="Picture 2"/>
          <p:cNvPicPr>
            <a:picLocks noChangeAspect="1" noChangeArrowheads="1"/>
          </p:cNvPicPr>
          <p:nvPr/>
        </p:nvPicPr>
        <p:blipFill>
          <a:blip r:embed="rId2" cstate="print"/>
          <a:srcRect l="4007" t="9598" r="1495" b="4025"/>
          <a:stretch>
            <a:fillRect/>
          </a:stretch>
        </p:blipFill>
        <p:spPr bwMode="auto">
          <a:xfrm>
            <a:off x="344488" y="620688"/>
            <a:ext cx="9145016"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23</a:t>
            </a:fld>
            <a:r>
              <a:rPr lang="fr-FR" smtClean="0"/>
              <a:t>]</a:t>
            </a:r>
            <a:endParaRPr lang="fr-FR"/>
          </a:p>
        </p:txBody>
      </p:sp>
      <p:pic>
        <p:nvPicPr>
          <p:cNvPr id="47106" name="Picture 2"/>
          <p:cNvPicPr>
            <a:picLocks noChangeAspect="1" noChangeArrowheads="1"/>
          </p:cNvPicPr>
          <p:nvPr/>
        </p:nvPicPr>
        <p:blipFill>
          <a:blip r:embed="rId2" cstate="print"/>
          <a:srcRect l="3544" t="8859" r="1958" b="4763"/>
          <a:stretch>
            <a:fillRect/>
          </a:stretch>
        </p:blipFill>
        <p:spPr bwMode="auto">
          <a:xfrm>
            <a:off x="848544" y="620688"/>
            <a:ext cx="8136904" cy="59501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24</a:t>
            </a:fld>
            <a:r>
              <a:rPr lang="fr-FR" smtClean="0"/>
              <a:t>]</a:t>
            </a:r>
            <a:endParaRPr lang="fr-FR"/>
          </a:p>
        </p:txBody>
      </p:sp>
      <p:pic>
        <p:nvPicPr>
          <p:cNvPr id="34818" name="Picture 2"/>
          <p:cNvPicPr>
            <a:picLocks noChangeAspect="1" noChangeArrowheads="1"/>
          </p:cNvPicPr>
          <p:nvPr/>
        </p:nvPicPr>
        <p:blipFill>
          <a:blip r:embed="rId2" cstate="print"/>
          <a:srcRect l="4725" t="8859" r="1958" b="16575"/>
          <a:stretch>
            <a:fillRect/>
          </a:stretch>
        </p:blipFill>
        <p:spPr bwMode="auto">
          <a:xfrm>
            <a:off x="848544" y="1334348"/>
            <a:ext cx="8640960" cy="5523652"/>
          </a:xfrm>
          <a:prstGeom prst="rect">
            <a:avLst/>
          </a:prstGeom>
          <a:noFill/>
          <a:ln w="9525">
            <a:noFill/>
            <a:miter lim="800000"/>
            <a:headEnd/>
            <a:tailEnd/>
          </a:ln>
        </p:spPr>
      </p:pic>
      <p:sp>
        <p:nvSpPr>
          <p:cNvPr id="4" name="ZoneTexte 3"/>
          <p:cNvSpPr txBox="1"/>
          <p:nvPr/>
        </p:nvSpPr>
        <p:spPr>
          <a:xfrm>
            <a:off x="560512" y="548680"/>
            <a:ext cx="3057247" cy="569387"/>
          </a:xfrm>
          <a:prstGeom prst="rect">
            <a:avLst/>
          </a:prstGeom>
          <a:noFill/>
        </p:spPr>
        <p:txBody>
          <a:bodyPr wrap="none" rtlCol="0">
            <a:spAutoFit/>
          </a:bodyPr>
          <a:lstStyle/>
          <a:p>
            <a:r>
              <a:rPr lang="fr-FR" dirty="0" smtClean="0">
                <a:solidFill>
                  <a:schemeClr val="bg1"/>
                </a:solidFill>
              </a:rPr>
              <a:t>La digue du large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25</a:t>
            </a:fld>
            <a:r>
              <a:rPr lang="fr-FR" smtClean="0"/>
              <a:t>]</a:t>
            </a:r>
            <a:endParaRPr lang="fr-FR"/>
          </a:p>
        </p:txBody>
      </p:sp>
      <p:sp>
        <p:nvSpPr>
          <p:cNvPr id="3" name="ZoneTexte 2"/>
          <p:cNvSpPr txBox="1"/>
          <p:nvPr/>
        </p:nvSpPr>
        <p:spPr>
          <a:xfrm>
            <a:off x="804317" y="3135176"/>
            <a:ext cx="6279411" cy="569387"/>
          </a:xfrm>
          <a:prstGeom prst="rect">
            <a:avLst/>
          </a:prstGeom>
          <a:noFill/>
        </p:spPr>
        <p:txBody>
          <a:bodyPr wrap="none" rtlCol="0">
            <a:spAutoFit/>
          </a:bodyPr>
          <a:lstStyle/>
          <a:p>
            <a:r>
              <a:rPr lang="fr-FR" dirty="0" smtClean="0">
                <a:solidFill>
                  <a:schemeClr val="bg1"/>
                </a:solidFill>
              </a:rPr>
              <a:t>VERS UNE GOUVERNANCE PARTAGEE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26</a:t>
            </a:fld>
            <a:r>
              <a:rPr lang="fr-FR" smtClean="0"/>
              <a:t>]</a:t>
            </a:r>
            <a:endParaRPr lang="fr-FR"/>
          </a:p>
        </p:txBody>
      </p:sp>
      <p:sp>
        <p:nvSpPr>
          <p:cNvPr id="3" name="ZoneTexte 2"/>
          <p:cNvSpPr txBox="1"/>
          <p:nvPr/>
        </p:nvSpPr>
        <p:spPr>
          <a:xfrm>
            <a:off x="488504" y="692696"/>
            <a:ext cx="8508035" cy="584775"/>
          </a:xfrm>
          <a:prstGeom prst="rect">
            <a:avLst/>
          </a:prstGeom>
          <a:noFill/>
        </p:spPr>
        <p:txBody>
          <a:bodyPr wrap="none" rtlCol="0">
            <a:spAutoFit/>
          </a:bodyPr>
          <a:lstStyle/>
          <a:p>
            <a:r>
              <a:rPr lang="fr-FR" sz="3200" dirty="0" smtClean="0">
                <a:solidFill>
                  <a:schemeClr val="bg1"/>
                </a:solidFill>
              </a:rPr>
              <a:t>Du Port Autonome de Marseille au GPMM  (2008</a:t>
            </a:r>
            <a:r>
              <a:rPr lang="fr-FR" sz="2800" dirty="0" smtClean="0">
                <a:solidFill>
                  <a:schemeClr val="bg1"/>
                </a:solidFill>
              </a:rPr>
              <a:t>)</a:t>
            </a:r>
            <a:endParaRPr lang="fr-FR" sz="2800" dirty="0">
              <a:solidFill>
                <a:schemeClr val="bg1"/>
              </a:solidFill>
            </a:endParaRPr>
          </a:p>
        </p:txBody>
      </p:sp>
      <p:sp>
        <p:nvSpPr>
          <p:cNvPr id="4" name="ZoneTexte 3"/>
          <p:cNvSpPr txBox="1"/>
          <p:nvPr/>
        </p:nvSpPr>
        <p:spPr>
          <a:xfrm>
            <a:off x="344488" y="1700808"/>
            <a:ext cx="9287479" cy="5016758"/>
          </a:xfrm>
          <a:prstGeom prst="rect">
            <a:avLst/>
          </a:prstGeom>
          <a:noFill/>
        </p:spPr>
        <p:txBody>
          <a:bodyPr wrap="square" rtlCol="0">
            <a:spAutoFit/>
          </a:bodyPr>
          <a:lstStyle/>
          <a:p>
            <a:r>
              <a:rPr lang="fr-FR" sz="2000" dirty="0" smtClean="0">
                <a:solidFill>
                  <a:schemeClr val="bg1"/>
                </a:solidFill>
              </a:rPr>
              <a:t>-Adoption de la loi sur la réformes portuaire en juillet 2008 qui transforme les</a:t>
            </a:r>
          </a:p>
          <a:p>
            <a:r>
              <a:rPr lang="fr-FR" sz="2000" dirty="0" smtClean="0">
                <a:solidFill>
                  <a:schemeClr val="bg1"/>
                </a:solidFill>
              </a:rPr>
              <a:t> ports autonomes  en Grands Ports maritimes</a:t>
            </a:r>
          </a:p>
          <a:p>
            <a:r>
              <a:rPr lang="fr-FR" sz="2000" dirty="0" smtClean="0">
                <a:solidFill>
                  <a:schemeClr val="bg1"/>
                </a:solidFill>
              </a:rPr>
              <a:t>-Le Port Autonome de Marseille devient le Grand Port Maritime de Marseille le 9 juillet 2008</a:t>
            </a:r>
          </a:p>
          <a:p>
            <a:r>
              <a:rPr lang="fr-FR" sz="2000" dirty="0" smtClean="0">
                <a:solidFill>
                  <a:schemeClr val="bg1"/>
                </a:solidFill>
              </a:rPr>
              <a:t>Est crée (décret de juillet 2008):</a:t>
            </a:r>
          </a:p>
          <a:p>
            <a:pPr>
              <a:buFontTx/>
              <a:buChar char="-"/>
            </a:pPr>
            <a:r>
              <a:rPr lang="fr-FR" sz="2000" dirty="0" smtClean="0">
                <a:solidFill>
                  <a:schemeClr val="bg1"/>
                </a:solidFill>
              </a:rPr>
              <a:t>Un conseil de surveillance du GPMM ou siègent un représentant du conseil municipal de la ville de Marseille, un représentant du Syndicat d’Agglomération Nouvelle de Ouest Provence, un représentant de la Chambre de commerce Marseille Provence</a:t>
            </a:r>
          </a:p>
          <a:p>
            <a:pPr>
              <a:buFontTx/>
              <a:buChar char="-"/>
            </a:pPr>
            <a:r>
              <a:rPr lang="fr-FR" sz="2000" dirty="0" smtClean="0">
                <a:solidFill>
                  <a:schemeClr val="bg1"/>
                </a:solidFill>
              </a:rPr>
              <a:t>Un directoire composé de 4 membres</a:t>
            </a:r>
          </a:p>
          <a:p>
            <a:pPr>
              <a:buFontTx/>
              <a:buChar char="-"/>
            </a:pPr>
            <a:r>
              <a:rPr lang="fr-FR" sz="2000" dirty="0" smtClean="0">
                <a:solidFill>
                  <a:schemeClr val="bg1"/>
                </a:solidFill>
              </a:rPr>
              <a:t>Un conseil de développement  comportant  4 collèges et 40 membres:</a:t>
            </a:r>
          </a:p>
          <a:p>
            <a:r>
              <a:rPr lang="fr-FR" sz="2000" dirty="0" smtClean="0">
                <a:solidFill>
                  <a:schemeClr val="bg1"/>
                </a:solidFill>
              </a:rPr>
              <a:t>-collège des représentant de la place portuaire</a:t>
            </a:r>
          </a:p>
          <a:p>
            <a:r>
              <a:rPr lang="fr-FR" sz="2000" dirty="0" smtClean="0">
                <a:solidFill>
                  <a:schemeClr val="bg1"/>
                </a:solidFill>
              </a:rPr>
              <a:t>-collège des représentants  des personnels exerçant une activité  sur le port</a:t>
            </a:r>
          </a:p>
          <a:p>
            <a:r>
              <a:rPr lang="fr-FR" sz="2000" dirty="0" smtClean="0">
                <a:solidFill>
                  <a:schemeClr val="bg1"/>
                </a:solidFill>
              </a:rPr>
              <a:t>-collège des représentants  des collectivités territoriale ou de leurs groupements</a:t>
            </a:r>
          </a:p>
          <a:p>
            <a:r>
              <a:rPr lang="fr-FR" sz="2000" dirty="0" smtClean="0">
                <a:solidFill>
                  <a:schemeClr val="bg1"/>
                </a:solidFill>
              </a:rPr>
              <a:t>-collège des personnalités qualifiées</a:t>
            </a:r>
          </a:p>
          <a:p>
            <a:pPr>
              <a:buFontTx/>
              <a:buChar char="-"/>
            </a:pPr>
            <a:endParaRPr lang="fr-FR" sz="20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27</a:t>
            </a:fld>
            <a:r>
              <a:rPr lang="fr-FR" smtClean="0"/>
              <a:t>]</a:t>
            </a:r>
            <a:endParaRPr lang="fr-FR"/>
          </a:p>
        </p:txBody>
      </p:sp>
      <p:sp>
        <p:nvSpPr>
          <p:cNvPr id="3" name="ZoneTexte 2"/>
          <p:cNvSpPr txBox="1"/>
          <p:nvPr/>
        </p:nvSpPr>
        <p:spPr>
          <a:xfrm>
            <a:off x="1568624" y="233712"/>
            <a:ext cx="7361311" cy="523220"/>
          </a:xfrm>
          <a:prstGeom prst="rect">
            <a:avLst/>
          </a:prstGeom>
          <a:noFill/>
        </p:spPr>
        <p:txBody>
          <a:bodyPr wrap="none" rtlCol="0">
            <a:spAutoFit/>
          </a:bodyPr>
          <a:lstStyle/>
          <a:p>
            <a:r>
              <a:rPr lang="fr-FR" sz="2800" dirty="0" smtClean="0">
                <a:solidFill>
                  <a:schemeClr val="bg1"/>
                </a:solidFill>
              </a:rPr>
              <a:t>De la création du GPMM à la charte ville-port</a:t>
            </a:r>
            <a:endParaRPr lang="fr-FR" sz="2800" dirty="0">
              <a:solidFill>
                <a:schemeClr val="bg1"/>
              </a:solidFill>
            </a:endParaRPr>
          </a:p>
        </p:txBody>
      </p:sp>
      <p:pic>
        <p:nvPicPr>
          <p:cNvPr id="6146" name="Picture 2"/>
          <p:cNvPicPr>
            <a:picLocks noChangeAspect="1" noChangeArrowheads="1"/>
          </p:cNvPicPr>
          <p:nvPr/>
        </p:nvPicPr>
        <p:blipFill>
          <a:blip r:embed="rId2" cstate="print"/>
          <a:srcRect l="3416" t="8121" r="1495" b="4025"/>
          <a:stretch>
            <a:fillRect/>
          </a:stretch>
        </p:blipFill>
        <p:spPr bwMode="auto">
          <a:xfrm>
            <a:off x="992560" y="1163106"/>
            <a:ext cx="7704856" cy="5694894"/>
          </a:xfrm>
          <a:prstGeom prst="rect">
            <a:avLst/>
          </a:prstGeom>
          <a:noFill/>
          <a:ln w="9525">
            <a:noFill/>
            <a:miter lim="800000"/>
            <a:headEnd/>
            <a:tailEnd/>
          </a:ln>
        </p:spPr>
      </p:pic>
      <p:sp>
        <p:nvSpPr>
          <p:cNvPr id="4" name="ZoneTexte 3"/>
          <p:cNvSpPr txBox="1"/>
          <p:nvPr/>
        </p:nvSpPr>
        <p:spPr>
          <a:xfrm>
            <a:off x="1201042" y="1978967"/>
            <a:ext cx="7335663" cy="338554"/>
          </a:xfrm>
          <a:prstGeom prst="rect">
            <a:avLst/>
          </a:prstGeom>
          <a:noFill/>
        </p:spPr>
        <p:txBody>
          <a:bodyPr wrap="none" rtlCol="0">
            <a:spAutoFit/>
          </a:bodyPr>
          <a:lstStyle/>
          <a:p>
            <a:r>
              <a:rPr lang="fr-FR" sz="1600" dirty="0" smtClean="0"/>
              <a:t>Une 1ère démarche concertée en 2008: le schéma de pilotage des bassins est</a:t>
            </a:r>
            <a:endParaRPr lang="fr-FR"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28</a:t>
            </a:fld>
            <a:r>
              <a:rPr lang="fr-FR" smtClean="0"/>
              <a:t>]</a:t>
            </a:r>
            <a:endParaRPr lang="fr-FR"/>
          </a:p>
        </p:txBody>
      </p:sp>
      <p:pic>
        <p:nvPicPr>
          <p:cNvPr id="7170" name="Picture 2"/>
          <p:cNvPicPr>
            <a:picLocks noChangeAspect="1" noChangeArrowheads="1"/>
          </p:cNvPicPr>
          <p:nvPr/>
        </p:nvPicPr>
        <p:blipFill>
          <a:blip r:embed="rId2" cstate="print"/>
          <a:srcRect l="3671" t="8859" r="1367" b="4025"/>
          <a:stretch>
            <a:fillRect/>
          </a:stretch>
        </p:blipFill>
        <p:spPr bwMode="auto">
          <a:xfrm>
            <a:off x="776536" y="622061"/>
            <a:ext cx="8496944" cy="6235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29</a:t>
            </a:fld>
            <a:r>
              <a:rPr lang="fr-FR" smtClean="0"/>
              <a:t>]</a:t>
            </a:r>
            <a:endParaRPr lang="fr-FR"/>
          </a:p>
        </p:txBody>
      </p:sp>
      <p:pic>
        <p:nvPicPr>
          <p:cNvPr id="10242" name="Picture 2"/>
          <p:cNvPicPr>
            <a:picLocks noChangeAspect="1" noChangeArrowheads="1"/>
          </p:cNvPicPr>
          <p:nvPr/>
        </p:nvPicPr>
        <p:blipFill>
          <a:blip r:embed="rId2" cstate="print"/>
          <a:srcRect l="4134" t="9598" r="1367" b="6240"/>
          <a:stretch>
            <a:fillRect/>
          </a:stretch>
        </p:blipFill>
        <p:spPr bwMode="auto">
          <a:xfrm>
            <a:off x="920552" y="650010"/>
            <a:ext cx="8712968" cy="62079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a:t>
            </a:fld>
            <a:r>
              <a:rPr lang="fr-FR" smtClean="0"/>
              <a:t>]</a:t>
            </a:r>
            <a:endParaRPr lang="fr-FR"/>
          </a:p>
        </p:txBody>
      </p:sp>
      <p:pic>
        <p:nvPicPr>
          <p:cNvPr id="20482" name="Picture 2"/>
          <p:cNvPicPr>
            <a:picLocks noChangeAspect="1" noChangeArrowheads="1"/>
          </p:cNvPicPr>
          <p:nvPr/>
        </p:nvPicPr>
        <p:blipFill>
          <a:blip r:embed="rId2" cstate="print"/>
          <a:srcRect l="4134" t="8859" r="2548" b="3286"/>
          <a:stretch>
            <a:fillRect/>
          </a:stretch>
        </p:blipFill>
        <p:spPr bwMode="auto">
          <a:xfrm>
            <a:off x="920552" y="548680"/>
            <a:ext cx="8193360" cy="6170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30</a:t>
            </a:fld>
            <a:r>
              <a:rPr lang="fr-FR" smtClean="0"/>
              <a:t>]</a:t>
            </a:r>
            <a:endParaRPr lang="fr-FR"/>
          </a:p>
        </p:txBody>
      </p:sp>
      <p:pic>
        <p:nvPicPr>
          <p:cNvPr id="8194" name="Picture 2"/>
          <p:cNvPicPr>
            <a:picLocks noChangeAspect="1" noChangeArrowheads="1"/>
          </p:cNvPicPr>
          <p:nvPr/>
        </p:nvPicPr>
        <p:blipFill>
          <a:blip r:embed="rId2" cstate="print"/>
          <a:srcRect l="4007" t="10336" r="1495" b="4025"/>
          <a:stretch>
            <a:fillRect/>
          </a:stretch>
        </p:blipFill>
        <p:spPr bwMode="auto">
          <a:xfrm>
            <a:off x="920552" y="548680"/>
            <a:ext cx="8288369" cy="6009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31</a:t>
            </a:fld>
            <a:r>
              <a:rPr lang="fr-FR" smtClean="0"/>
              <a:t>]</a:t>
            </a:r>
            <a:endParaRPr lang="fr-FR"/>
          </a:p>
        </p:txBody>
      </p:sp>
      <p:pic>
        <p:nvPicPr>
          <p:cNvPr id="11266" name="Picture 2"/>
          <p:cNvPicPr>
            <a:picLocks noChangeAspect="1" noChangeArrowheads="1"/>
          </p:cNvPicPr>
          <p:nvPr/>
        </p:nvPicPr>
        <p:blipFill>
          <a:blip r:embed="rId2" cstate="print"/>
          <a:srcRect l="4725" t="9676" r="1367" b="9853"/>
          <a:stretch>
            <a:fillRect/>
          </a:stretch>
        </p:blipFill>
        <p:spPr bwMode="auto">
          <a:xfrm>
            <a:off x="632520" y="620688"/>
            <a:ext cx="8913440" cy="6110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32</a:t>
            </a:fld>
            <a:r>
              <a:rPr lang="fr-FR" smtClean="0"/>
              <a:t>]</a:t>
            </a:r>
            <a:endParaRPr lang="fr-FR"/>
          </a:p>
        </p:txBody>
      </p:sp>
      <p:pic>
        <p:nvPicPr>
          <p:cNvPr id="44034" name="Picture 2"/>
          <p:cNvPicPr>
            <a:picLocks noChangeAspect="1" noChangeArrowheads="1"/>
          </p:cNvPicPr>
          <p:nvPr/>
        </p:nvPicPr>
        <p:blipFill>
          <a:blip r:embed="rId2" cstate="print"/>
          <a:srcRect l="4007" t="10336" r="2676" b="6240"/>
          <a:stretch>
            <a:fillRect/>
          </a:stretch>
        </p:blipFill>
        <p:spPr bwMode="auto">
          <a:xfrm>
            <a:off x="632520" y="548680"/>
            <a:ext cx="8640960" cy="6179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33</a:t>
            </a:fld>
            <a:r>
              <a:rPr lang="fr-FR" smtClean="0"/>
              <a:t>]</a:t>
            </a:r>
            <a:endParaRPr lang="fr-FR"/>
          </a:p>
        </p:txBody>
      </p:sp>
      <p:pic>
        <p:nvPicPr>
          <p:cNvPr id="9218" name="Picture 2"/>
          <p:cNvPicPr>
            <a:picLocks noChangeAspect="1" noChangeArrowheads="1"/>
          </p:cNvPicPr>
          <p:nvPr/>
        </p:nvPicPr>
        <p:blipFill>
          <a:blip r:embed="rId2" cstate="print"/>
          <a:srcRect l="3671" t="10336" r="1958" b="4763"/>
          <a:stretch>
            <a:fillRect/>
          </a:stretch>
        </p:blipFill>
        <p:spPr bwMode="auto">
          <a:xfrm>
            <a:off x="776536" y="620688"/>
            <a:ext cx="8352928" cy="6011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34</a:t>
            </a:fld>
            <a:r>
              <a:rPr lang="fr-FR" smtClean="0"/>
              <a:t>]</a:t>
            </a:r>
            <a:endParaRPr lang="fr-FR"/>
          </a:p>
        </p:txBody>
      </p:sp>
      <p:pic>
        <p:nvPicPr>
          <p:cNvPr id="2050" name="Picture 2"/>
          <p:cNvPicPr>
            <a:picLocks noChangeAspect="1" noChangeArrowheads="1"/>
          </p:cNvPicPr>
          <p:nvPr/>
        </p:nvPicPr>
        <p:blipFill>
          <a:blip r:embed="rId2" cstate="print"/>
          <a:srcRect l="4134" t="8859" r="1991" b="3286"/>
          <a:stretch>
            <a:fillRect/>
          </a:stretch>
        </p:blipFill>
        <p:spPr bwMode="auto">
          <a:xfrm>
            <a:off x="776536" y="496409"/>
            <a:ext cx="8496944" cy="63615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35</a:t>
            </a:fld>
            <a:r>
              <a:rPr lang="fr-FR" smtClean="0"/>
              <a:t>]</a:t>
            </a:r>
            <a:endParaRPr lang="fr-FR"/>
          </a:p>
        </p:txBody>
      </p:sp>
      <p:pic>
        <p:nvPicPr>
          <p:cNvPr id="21506" name="Picture 2"/>
          <p:cNvPicPr>
            <a:picLocks noChangeAspect="1" noChangeArrowheads="1"/>
          </p:cNvPicPr>
          <p:nvPr/>
        </p:nvPicPr>
        <p:blipFill>
          <a:blip r:embed="rId2" cstate="print"/>
          <a:srcRect l="28350" t="13289" r="22629" b="4763"/>
          <a:stretch>
            <a:fillRect/>
          </a:stretch>
        </p:blipFill>
        <p:spPr bwMode="auto">
          <a:xfrm>
            <a:off x="128464" y="527369"/>
            <a:ext cx="4733715" cy="6330631"/>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l="23625" t="25101" r="22629" b="29864"/>
          <a:stretch>
            <a:fillRect/>
          </a:stretch>
        </p:blipFill>
        <p:spPr bwMode="auto">
          <a:xfrm>
            <a:off x="5457056" y="4106661"/>
            <a:ext cx="4104456" cy="2751339"/>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l="23625" t="31746" r="30898" b="12146"/>
          <a:stretch>
            <a:fillRect/>
          </a:stretch>
        </p:blipFill>
        <p:spPr bwMode="auto">
          <a:xfrm>
            <a:off x="5457056" y="520543"/>
            <a:ext cx="4026763" cy="3502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36</a:t>
            </a:fld>
            <a:r>
              <a:rPr lang="fr-FR" smtClean="0"/>
              <a:t>]</a:t>
            </a:r>
            <a:endParaRPr lang="fr-FR"/>
          </a:p>
        </p:txBody>
      </p:sp>
      <p:pic>
        <p:nvPicPr>
          <p:cNvPr id="41986" name="Picture 2"/>
          <p:cNvPicPr>
            <a:picLocks noChangeAspect="1" noChangeArrowheads="1"/>
          </p:cNvPicPr>
          <p:nvPr/>
        </p:nvPicPr>
        <p:blipFill>
          <a:blip r:embed="rId2" cstate="print"/>
          <a:srcRect l="4007" t="8859" r="3266" b="3286"/>
          <a:stretch>
            <a:fillRect/>
          </a:stretch>
        </p:blipFill>
        <p:spPr bwMode="auto">
          <a:xfrm>
            <a:off x="949420" y="548680"/>
            <a:ext cx="832406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37</a:t>
            </a:fld>
            <a:r>
              <a:rPr lang="fr-FR" smtClean="0"/>
              <a:t>]</a:t>
            </a:r>
            <a:endParaRPr lang="fr-FR"/>
          </a:p>
        </p:txBody>
      </p:sp>
      <p:pic>
        <p:nvPicPr>
          <p:cNvPr id="4098" name="Picture 2"/>
          <p:cNvPicPr>
            <a:picLocks noChangeAspect="1" noChangeArrowheads="1"/>
          </p:cNvPicPr>
          <p:nvPr/>
        </p:nvPicPr>
        <p:blipFill>
          <a:blip r:embed="rId2" cstate="print"/>
          <a:srcRect l="3544" t="9598" r="1958" b="3286"/>
          <a:stretch>
            <a:fillRect/>
          </a:stretch>
        </p:blipFill>
        <p:spPr bwMode="auto">
          <a:xfrm>
            <a:off x="488504" y="538398"/>
            <a:ext cx="8568952" cy="6319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38</a:t>
            </a:fld>
            <a:r>
              <a:rPr lang="fr-FR" smtClean="0"/>
              <a:t>]</a:t>
            </a:r>
            <a:endParaRPr lang="fr-FR"/>
          </a:p>
        </p:txBody>
      </p:sp>
      <p:pic>
        <p:nvPicPr>
          <p:cNvPr id="5123" name="Picture 3"/>
          <p:cNvPicPr>
            <a:picLocks noChangeAspect="1" noChangeArrowheads="1"/>
          </p:cNvPicPr>
          <p:nvPr/>
        </p:nvPicPr>
        <p:blipFill>
          <a:blip r:embed="rId2" cstate="print"/>
          <a:srcRect l="4597" t="9598" r="1495" b="4025"/>
          <a:stretch>
            <a:fillRect/>
          </a:stretch>
        </p:blipFill>
        <p:spPr bwMode="auto">
          <a:xfrm>
            <a:off x="704528" y="647075"/>
            <a:ext cx="8440488" cy="621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39</a:t>
            </a:fld>
            <a:r>
              <a:rPr lang="fr-FR" smtClean="0"/>
              <a:t>]</a:t>
            </a:r>
            <a:endParaRPr lang="fr-FR"/>
          </a:p>
        </p:txBody>
      </p:sp>
      <p:pic>
        <p:nvPicPr>
          <p:cNvPr id="3074" name="Picture 2"/>
          <p:cNvPicPr>
            <a:picLocks noChangeAspect="1" noChangeArrowheads="1"/>
          </p:cNvPicPr>
          <p:nvPr/>
        </p:nvPicPr>
        <p:blipFill>
          <a:blip r:embed="rId2" cstate="print"/>
          <a:srcRect l="4007" t="9598" r="2085" b="4025"/>
          <a:stretch>
            <a:fillRect/>
          </a:stretch>
        </p:blipFill>
        <p:spPr bwMode="auto">
          <a:xfrm>
            <a:off x="704528" y="658519"/>
            <a:ext cx="8424936" cy="6199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a:t>
            </a:fld>
            <a:r>
              <a:rPr lang="fr-FR" smtClean="0"/>
              <a:t>]</a:t>
            </a:r>
            <a:endParaRPr lang="fr-FR"/>
          </a:p>
        </p:txBody>
      </p:sp>
      <p:pic>
        <p:nvPicPr>
          <p:cNvPr id="4097" name="Picture 1"/>
          <p:cNvPicPr>
            <a:picLocks noChangeAspect="1" noChangeArrowheads="1"/>
          </p:cNvPicPr>
          <p:nvPr/>
        </p:nvPicPr>
        <p:blipFill>
          <a:blip r:embed="rId2" cstate="print"/>
          <a:srcRect l="4134" t="8859" r="1367" b="4763"/>
          <a:stretch>
            <a:fillRect/>
          </a:stretch>
        </p:blipFill>
        <p:spPr bwMode="auto">
          <a:xfrm>
            <a:off x="488504" y="548680"/>
            <a:ext cx="7488833" cy="5904656"/>
          </a:xfrm>
          <a:prstGeom prst="rect">
            <a:avLst/>
          </a:prstGeom>
          <a:noFill/>
          <a:ln w="9525">
            <a:noFill/>
            <a:miter lim="800000"/>
            <a:headEnd/>
            <a:tailEnd/>
          </a:ln>
        </p:spPr>
      </p:pic>
      <p:sp>
        <p:nvSpPr>
          <p:cNvPr id="3" name="Rectangle 2"/>
          <p:cNvSpPr/>
          <p:nvPr/>
        </p:nvSpPr>
        <p:spPr>
          <a:xfrm>
            <a:off x="7977337" y="584063"/>
            <a:ext cx="1928664" cy="3139321"/>
          </a:xfrm>
          <a:prstGeom prst="rect">
            <a:avLst/>
          </a:prstGeom>
        </p:spPr>
        <p:txBody>
          <a:bodyPr wrap="square">
            <a:spAutoFit/>
          </a:bodyPr>
          <a:lstStyle/>
          <a:p>
            <a:r>
              <a:rPr lang="fr-FR" sz="1800" b="1" dirty="0">
                <a:solidFill>
                  <a:schemeClr val="bg1"/>
                </a:solidFill>
              </a:rPr>
              <a:t>Les bassins ouest:</a:t>
            </a:r>
          </a:p>
          <a:p>
            <a:r>
              <a:rPr lang="fr-FR" sz="1800" dirty="0">
                <a:solidFill>
                  <a:schemeClr val="bg1"/>
                </a:solidFill>
              </a:rPr>
              <a:t>Hydrocarbures, massification industrielle, trafics est-ouest, gros </a:t>
            </a:r>
            <a:r>
              <a:rPr lang="fr-FR" sz="1800" dirty="0" smtClean="0">
                <a:solidFill>
                  <a:schemeClr val="bg1"/>
                </a:solidFill>
              </a:rPr>
              <a:t>porte-conteneurs</a:t>
            </a:r>
          </a:p>
          <a:p>
            <a:endParaRPr lang="fr-FR" sz="1800" dirty="0">
              <a:solidFill>
                <a:schemeClr val="bg1"/>
              </a:solidFill>
            </a:endParaRPr>
          </a:p>
          <a:p>
            <a:r>
              <a:rPr lang="fr-FR" sz="1800" b="1" dirty="0" smtClean="0">
                <a:solidFill>
                  <a:schemeClr val="bg1"/>
                </a:solidFill>
              </a:rPr>
              <a:t>Objectif: </a:t>
            </a:r>
          </a:p>
          <a:p>
            <a:r>
              <a:rPr lang="fr-FR" sz="1800" dirty="0" smtClean="0">
                <a:solidFill>
                  <a:schemeClr val="bg1"/>
                </a:solidFill>
              </a:rPr>
              <a:t>5 M </a:t>
            </a:r>
            <a:r>
              <a:rPr lang="fr-FR" sz="1800" dirty="0" err="1" smtClean="0">
                <a:solidFill>
                  <a:schemeClr val="bg1"/>
                </a:solidFill>
              </a:rPr>
              <a:t>evp</a:t>
            </a:r>
            <a:r>
              <a:rPr lang="fr-FR" sz="1800" dirty="0" smtClean="0">
                <a:solidFill>
                  <a:schemeClr val="bg1"/>
                </a:solidFill>
              </a:rPr>
              <a:t> en 2030</a:t>
            </a:r>
            <a:endParaRPr lang="fr-FR" sz="18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40</a:t>
            </a:fld>
            <a:r>
              <a:rPr lang="fr-FR" smtClean="0"/>
              <a:t>]</a:t>
            </a:r>
            <a:endParaRPr lang="fr-FR"/>
          </a:p>
        </p:txBody>
      </p:sp>
      <p:pic>
        <p:nvPicPr>
          <p:cNvPr id="43010" name="Picture 2"/>
          <p:cNvPicPr>
            <a:picLocks noChangeAspect="1" noChangeArrowheads="1"/>
          </p:cNvPicPr>
          <p:nvPr/>
        </p:nvPicPr>
        <p:blipFill>
          <a:blip r:embed="rId2" cstate="print"/>
          <a:srcRect l="4597" t="10336" r="3266" b="5501"/>
          <a:stretch>
            <a:fillRect/>
          </a:stretch>
        </p:blipFill>
        <p:spPr bwMode="auto">
          <a:xfrm>
            <a:off x="560512" y="543452"/>
            <a:ext cx="8640960" cy="6314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41</a:t>
            </a:fld>
            <a:r>
              <a:rPr lang="fr-FR" smtClean="0"/>
              <a:t>]</a:t>
            </a:r>
            <a:endParaRPr lang="fr-FR"/>
          </a:p>
        </p:txBody>
      </p:sp>
      <p:sp>
        <p:nvSpPr>
          <p:cNvPr id="3" name="ZoneTexte 2"/>
          <p:cNvSpPr txBox="1"/>
          <p:nvPr/>
        </p:nvSpPr>
        <p:spPr>
          <a:xfrm>
            <a:off x="1640632" y="3140968"/>
            <a:ext cx="7272808" cy="569387"/>
          </a:xfrm>
          <a:prstGeom prst="rect">
            <a:avLst/>
          </a:prstGeom>
          <a:noFill/>
        </p:spPr>
        <p:txBody>
          <a:bodyPr wrap="square" rtlCol="0">
            <a:spAutoFit/>
          </a:bodyPr>
          <a:lstStyle/>
          <a:p>
            <a:r>
              <a:rPr lang="fr-FR" dirty="0" smtClean="0">
                <a:solidFill>
                  <a:schemeClr val="bg1"/>
                </a:solidFill>
              </a:rPr>
              <a:t>Synergies  économiques  et logistiques</a:t>
            </a:r>
            <a:endParaRPr lang="fr-FR"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42</a:t>
            </a:fld>
            <a:r>
              <a:rPr lang="fr-FR" smtClean="0"/>
              <a:t>]</a:t>
            </a:r>
            <a:endParaRPr lang="fr-FR"/>
          </a:p>
        </p:txBody>
      </p:sp>
      <p:pic>
        <p:nvPicPr>
          <p:cNvPr id="23554" name="Picture 2"/>
          <p:cNvPicPr>
            <a:picLocks noChangeAspect="1" noChangeArrowheads="1"/>
          </p:cNvPicPr>
          <p:nvPr/>
        </p:nvPicPr>
        <p:blipFill>
          <a:blip r:embed="rId2" cstate="print"/>
          <a:srcRect l="9450" t="8121" r="6683" b="6832"/>
          <a:stretch>
            <a:fillRect/>
          </a:stretch>
        </p:blipFill>
        <p:spPr bwMode="auto">
          <a:xfrm>
            <a:off x="776536" y="692696"/>
            <a:ext cx="8049344" cy="6165304"/>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l="28350" t="9598" r="28535" b="13622"/>
          <a:stretch>
            <a:fillRect/>
          </a:stretch>
        </p:blipFill>
        <p:spPr bwMode="auto">
          <a:xfrm>
            <a:off x="4016896" y="701021"/>
            <a:ext cx="4824536" cy="6156979"/>
          </a:xfrm>
          <a:prstGeom prst="rect">
            <a:avLst/>
          </a:prstGeom>
          <a:noFill/>
          <a:ln w="9525">
            <a:noFill/>
            <a:miter lim="800000"/>
            <a:headEnd/>
            <a:tailEnd/>
          </a:ln>
        </p:spPr>
      </p:pic>
      <p:sp>
        <p:nvSpPr>
          <p:cNvPr id="5" name="ZoneTexte 4"/>
          <p:cNvSpPr txBox="1"/>
          <p:nvPr/>
        </p:nvSpPr>
        <p:spPr>
          <a:xfrm>
            <a:off x="1496616" y="188640"/>
            <a:ext cx="7393371" cy="461665"/>
          </a:xfrm>
          <a:prstGeom prst="rect">
            <a:avLst/>
          </a:prstGeom>
          <a:noFill/>
        </p:spPr>
        <p:txBody>
          <a:bodyPr wrap="none" rtlCol="0">
            <a:spAutoFit/>
          </a:bodyPr>
          <a:lstStyle/>
          <a:p>
            <a:r>
              <a:rPr lang="fr-FR" sz="2400" dirty="0" smtClean="0">
                <a:solidFill>
                  <a:schemeClr val="bg1"/>
                </a:solidFill>
              </a:rPr>
              <a:t>Les synergies ville-port dans la façade maritime nord</a:t>
            </a:r>
            <a:endParaRPr lang="fr-FR" sz="24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43</a:t>
            </a:fld>
            <a:r>
              <a:rPr lang="fr-FR" smtClean="0"/>
              <a:t>]</a:t>
            </a:r>
            <a:endParaRPr lang="fr-FR"/>
          </a:p>
        </p:txBody>
      </p:sp>
      <p:pic>
        <p:nvPicPr>
          <p:cNvPr id="3074" name="Picture 2"/>
          <p:cNvPicPr>
            <a:picLocks noChangeAspect="1" noChangeArrowheads="1"/>
          </p:cNvPicPr>
          <p:nvPr/>
        </p:nvPicPr>
        <p:blipFill>
          <a:blip r:embed="rId2" cstate="print"/>
          <a:srcRect l="7087" t="14765" r="5501" b="9193"/>
          <a:stretch>
            <a:fillRect/>
          </a:stretch>
        </p:blipFill>
        <p:spPr bwMode="auto">
          <a:xfrm>
            <a:off x="22427" y="-258142"/>
            <a:ext cx="10225136" cy="71161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44</a:t>
            </a:fld>
            <a:r>
              <a:rPr lang="fr-FR" smtClean="0"/>
              <a:t>]</a:t>
            </a:r>
            <a:endParaRPr lang="fr-FR"/>
          </a:p>
        </p:txBody>
      </p:sp>
      <p:pic>
        <p:nvPicPr>
          <p:cNvPr id="4098" name="Picture 2"/>
          <p:cNvPicPr>
            <a:picLocks noChangeAspect="1" noChangeArrowheads="1"/>
          </p:cNvPicPr>
          <p:nvPr/>
        </p:nvPicPr>
        <p:blipFill>
          <a:blip r:embed="rId2" cstate="print"/>
          <a:srcRect l="16537" t="16980" r="13770" b="27650"/>
          <a:stretch>
            <a:fillRect/>
          </a:stretch>
        </p:blipFill>
        <p:spPr bwMode="auto">
          <a:xfrm>
            <a:off x="990713" y="692696"/>
            <a:ext cx="8496944"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45</a:t>
            </a:fld>
            <a:r>
              <a:rPr lang="fr-FR" smtClean="0"/>
              <a:t>]</a:t>
            </a:r>
            <a:endParaRPr lang="fr-FR"/>
          </a:p>
        </p:txBody>
      </p:sp>
      <p:pic>
        <p:nvPicPr>
          <p:cNvPr id="3074" name="Picture 2"/>
          <p:cNvPicPr>
            <a:picLocks noChangeAspect="1" noChangeArrowheads="1"/>
          </p:cNvPicPr>
          <p:nvPr/>
        </p:nvPicPr>
        <p:blipFill>
          <a:blip r:embed="rId2" cstate="print"/>
          <a:srcRect l="11823" t="20671" r="15079" b="9193"/>
          <a:stretch>
            <a:fillRect/>
          </a:stretch>
        </p:blipFill>
        <p:spPr bwMode="auto">
          <a:xfrm>
            <a:off x="488504" y="391200"/>
            <a:ext cx="8424936" cy="64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46</a:t>
            </a:fld>
            <a:r>
              <a:rPr lang="fr-FR" smtClean="0"/>
              <a:t>]</a:t>
            </a:r>
            <a:endParaRPr lang="fr-FR"/>
          </a:p>
        </p:txBody>
      </p:sp>
      <p:sp>
        <p:nvSpPr>
          <p:cNvPr id="3" name="ZoneTexte 2"/>
          <p:cNvSpPr txBox="1"/>
          <p:nvPr/>
        </p:nvSpPr>
        <p:spPr>
          <a:xfrm>
            <a:off x="2576736" y="3212976"/>
            <a:ext cx="5184576" cy="569387"/>
          </a:xfrm>
          <a:prstGeom prst="rect">
            <a:avLst/>
          </a:prstGeom>
          <a:noFill/>
        </p:spPr>
        <p:txBody>
          <a:bodyPr wrap="square" rtlCol="0">
            <a:spAutoFit/>
          </a:bodyPr>
          <a:lstStyle/>
          <a:p>
            <a:r>
              <a:rPr lang="fr-FR" dirty="0" smtClean="0">
                <a:solidFill>
                  <a:schemeClr val="bg1"/>
                </a:solidFill>
              </a:rPr>
              <a:t>Demain la métropole…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47</a:t>
            </a:fld>
            <a:r>
              <a:rPr lang="fr-FR" smtClean="0"/>
              <a:t>]</a:t>
            </a:r>
            <a:endParaRPr lang="fr-FR"/>
          </a:p>
        </p:txBody>
      </p:sp>
      <p:pic>
        <p:nvPicPr>
          <p:cNvPr id="1026" name="Picture 2"/>
          <p:cNvPicPr>
            <a:picLocks noChangeAspect="1" noChangeArrowheads="1"/>
          </p:cNvPicPr>
          <p:nvPr/>
        </p:nvPicPr>
        <p:blipFill>
          <a:blip r:embed="rId2" cstate="print"/>
          <a:srcRect l="4725" t="20672" r="1958" b="3558"/>
          <a:stretch>
            <a:fillRect/>
          </a:stretch>
        </p:blipFill>
        <p:spPr bwMode="auto">
          <a:xfrm>
            <a:off x="704528" y="1052736"/>
            <a:ext cx="8728520"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5</a:t>
            </a:fld>
            <a:r>
              <a:rPr lang="fr-FR" smtClean="0"/>
              <a:t>]</a:t>
            </a:r>
            <a:endParaRPr lang="fr-FR"/>
          </a:p>
        </p:txBody>
      </p:sp>
      <p:pic>
        <p:nvPicPr>
          <p:cNvPr id="21506" name="Picture 2"/>
          <p:cNvPicPr>
            <a:picLocks noChangeAspect="1" noChangeArrowheads="1"/>
          </p:cNvPicPr>
          <p:nvPr/>
        </p:nvPicPr>
        <p:blipFill>
          <a:blip r:embed="rId2" cstate="print"/>
          <a:srcRect l="4134" t="20671" r="1958" b="9193"/>
          <a:stretch>
            <a:fillRect/>
          </a:stretch>
        </p:blipFill>
        <p:spPr bwMode="auto">
          <a:xfrm>
            <a:off x="200472" y="764704"/>
            <a:ext cx="9505056" cy="56791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dirty="0" smtClean="0"/>
              <a:t>[</a:t>
            </a:r>
            <a:fld id="{5E571C17-BB2F-42CB-A446-C0444CA78FCA}" type="slidenum">
              <a:rPr lang="fr-FR" smtClean="0"/>
              <a:pPr>
                <a:defRPr/>
              </a:pPr>
              <a:t>6</a:t>
            </a:fld>
            <a:r>
              <a:rPr lang="fr-FR" dirty="0" smtClean="0"/>
              <a:t>]</a:t>
            </a:r>
            <a:endParaRPr lang="fr-FR" dirty="0"/>
          </a:p>
        </p:txBody>
      </p:sp>
      <p:sp>
        <p:nvSpPr>
          <p:cNvPr id="5" name="Rectangle 4"/>
          <p:cNvSpPr/>
          <p:nvPr/>
        </p:nvSpPr>
        <p:spPr>
          <a:xfrm>
            <a:off x="632520" y="476672"/>
            <a:ext cx="7632848" cy="6247864"/>
          </a:xfrm>
          <a:prstGeom prst="rect">
            <a:avLst/>
          </a:prstGeom>
        </p:spPr>
        <p:txBody>
          <a:bodyPr wrap="square">
            <a:spAutoFit/>
          </a:bodyPr>
          <a:lstStyle/>
          <a:p>
            <a:r>
              <a:rPr lang="fr-FR" sz="2000" b="1" dirty="0" smtClean="0">
                <a:solidFill>
                  <a:schemeClr val="bg1"/>
                </a:solidFill>
              </a:rPr>
              <a:t>Les bassins est:</a:t>
            </a:r>
          </a:p>
          <a:p>
            <a:endParaRPr lang="fr-FR" sz="2000" b="1" dirty="0" smtClean="0">
              <a:solidFill>
                <a:schemeClr val="bg1"/>
              </a:solidFill>
            </a:endParaRPr>
          </a:p>
          <a:p>
            <a:r>
              <a:rPr lang="fr-FR" sz="2000" dirty="0" smtClean="0">
                <a:solidFill>
                  <a:schemeClr val="bg1"/>
                </a:solidFill>
              </a:rPr>
              <a:t>-Un port polyvalent d’échelle méditerranéenne ( passagers, marchandises diverses (roulant , conteneurs, conventionnel), réparation navale…)</a:t>
            </a:r>
          </a:p>
          <a:p>
            <a:r>
              <a:rPr lang="fr-FR" sz="2000" dirty="0" smtClean="0">
                <a:solidFill>
                  <a:schemeClr val="bg1"/>
                </a:solidFill>
              </a:rPr>
              <a:t>-Passagers: 2,4 M, 1,02 M Corse, 0,5 M Maghreb, 0,9 M croisières</a:t>
            </a:r>
          </a:p>
          <a:p>
            <a:r>
              <a:rPr lang="fr-FR" sz="2000" dirty="0" smtClean="0">
                <a:solidFill>
                  <a:schemeClr val="bg1"/>
                </a:solidFill>
              </a:rPr>
              <a:t>-Marchandises: 8 M t en  2008, 7 Mt en 2012, un espace de 400 ha</a:t>
            </a:r>
          </a:p>
          <a:p>
            <a:r>
              <a:rPr lang="fr-FR" sz="2000" dirty="0" smtClean="0">
                <a:solidFill>
                  <a:schemeClr val="bg1"/>
                </a:solidFill>
              </a:rPr>
              <a:t>-8% du tonnage de Marseille Fos, mais 45 % des marchandises diverses, 48% des escales</a:t>
            </a:r>
          </a:p>
          <a:p>
            <a:r>
              <a:rPr lang="fr-FR" sz="2000" dirty="0" smtClean="0">
                <a:solidFill>
                  <a:schemeClr val="bg1"/>
                </a:solidFill>
              </a:rPr>
              <a:t>-</a:t>
            </a:r>
            <a:r>
              <a:rPr lang="fr-FR" sz="2000" dirty="0">
                <a:solidFill>
                  <a:schemeClr val="bg1"/>
                </a:solidFill>
              </a:rPr>
              <a:t>marché méditerranéen de courte distance (1/2 du segment  marchandises diverses)</a:t>
            </a:r>
          </a:p>
          <a:p>
            <a:r>
              <a:rPr lang="fr-FR" sz="2000" dirty="0" smtClean="0">
                <a:solidFill>
                  <a:schemeClr val="bg1"/>
                </a:solidFill>
              </a:rPr>
              <a:t>-lignes régulières de petits porte conteneurs  (235000 EVP) et roulant  (4, 1 mt )</a:t>
            </a:r>
          </a:p>
          <a:p>
            <a:r>
              <a:rPr lang="fr-FR" sz="2000" dirty="0">
                <a:solidFill>
                  <a:schemeClr val="bg1"/>
                </a:solidFill>
              </a:rPr>
              <a:t>-trafic de </a:t>
            </a:r>
            <a:r>
              <a:rPr lang="fr-FR" sz="2000" dirty="0" smtClean="0">
                <a:solidFill>
                  <a:schemeClr val="bg1"/>
                </a:solidFill>
              </a:rPr>
              <a:t>niches</a:t>
            </a:r>
          </a:p>
          <a:p>
            <a:r>
              <a:rPr lang="fr-FR" sz="2000" dirty="0" smtClean="0">
                <a:solidFill>
                  <a:schemeClr val="bg1"/>
                </a:solidFill>
              </a:rPr>
              <a:t>-13500 emplois liés</a:t>
            </a:r>
          </a:p>
          <a:p>
            <a:r>
              <a:rPr lang="fr-FR" sz="2000" dirty="0" smtClean="0">
                <a:solidFill>
                  <a:schemeClr val="bg1"/>
                </a:solidFill>
              </a:rPr>
              <a:t>-effet de district portuaire</a:t>
            </a:r>
          </a:p>
          <a:p>
            <a:r>
              <a:rPr lang="fr-FR" sz="2000" dirty="0" smtClean="0">
                <a:solidFill>
                  <a:schemeClr val="bg1"/>
                </a:solidFill>
              </a:rPr>
              <a:t>-la  réforme portuaire adoptée</a:t>
            </a:r>
          </a:p>
          <a:p>
            <a:r>
              <a:rPr lang="fr-FR" sz="2000" dirty="0" smtClean="0">
                <a:solidFill>
                  <a:schemeClr val="bg1"/>
                </a:solidFill>
              </a:rPr>
              <a:t>- Un projet original d’interface ville-port:  le </a:t>
            </a:r>
            <a:r>
              <a:rPr lang="fr-FR" sz="2000" dirty="0" err="1" smtClean="0">
                <a:solidFill>
                  <a:schemeClr val="bg1"/>
                </a:solidFill>
              </a:rPr>
              <a:t>sur-sol</a:t>
            </a:r>
            <a:endParaRPr lang="fr-FR" sz="2000"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7</a:t>
            </a:fld>
            <a:r>
              <a:rPr lang="fr-FR" smtClean="0"/>
              <a:t>]</a:t>
            </a:r>
            <a:endParaRPr lang="fr-FR"/>
          </a:p>
        </p:txBody>
      </p:sp>
      <p:graphicFrame>
        <p:nvGraphicFramePr>
          <p:cNvPr id="3" name="Graphique 2"/>
          <p:cNvGraphicFramePr/>
          <p:nvPr/>
        </p:nvGraphicFramePr>
        <p:xfrm>
          <a:off x="4880992" y="4149080"/>
          <a:ext cx="5025008" cy="252717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18" descr="S:\Etude SBE\Power-Point\Diaporama 6 décembre 2007\graphique marchandises Xavier.jpg"/>
          <p:cNvPicPr>
            <a:picLocks noChangeAspect="1" noChangeArrowheads="1"/>
          </p:cNvPicPr>
          <p:nvPr/>
        </p:nvPicPr>
        <p:blipFill>
          <a:blip r:embed="rId3" cstate="print"/>
          <a:srcRect/>
          <a:stretch>
            <a:fillRect/>
          </a:stretch>
        </p:blipFill>
        <p:spPr bwMode="auto">
          <a:xfrm>
            <a:off x="0" y="620688"/>
            <a:ext cx="4953000" cy="3567140"/>
          </a:xfrm>
          <a:prstGeom prst="rect">
            <a:avLst/>
          </a:prstGeom>
          <a:noFill/>
        </p:spPr>
      </p:pic>
      <p:sp>
        <p:nvSpPr>
          <p:cNvPr id="5" name="ZoneTexte 4"/>
          <p:cNvSpPr txBox="1"/>
          <p:nvPr/>
        </p:nvSpPr>
        <p:spPr>
          <a:xfrm>
            <a:off x="5169024" y="620688"/>
            <a:ext cx="4592960" cy="3170099"/>
          </a:xfrm>
          <a:prstGeom prst="rect">
            <a:avLst/>
          </a:prstGeom>
          <a:noFill/>
        </p:spPr>
        <p:txBody>
          <a:bodyPr wrap="square" rtlCol="0">
            <a:spAutoFit/>
          </a:bodyPr>
          <a:lstStyle/>
          <a:p>
            <a:r>
              <a:rPr lang="fr-FR" sz="2000" dirty="0" smtClean="0">
                <a:solidFill>
                  <a:schemeClr val="bg1"/>
                </a:solidFill>
              </a:rPr>
              <a:t>Une augmentation de 5 à 8 millions de tonnes entre 1992 et  2008</a:t>
            </a:r>
          </a:p>
          <a:p>
            <a:endParaRPr lang="fr-FR" sz="2000" dirty="0" smtClean="0">
              <a:solidFill>
                <a:schemeClr val="bg1"/>
              </a:solidFill>
            </a:endParaRPr>
          </a:p>
          <a:p>
            <a:r>
              <a:rPr lang="fr-FR" sz="2000" dirty="0" smtClean="0">
                <a:solidFill>
                  <a:schemeClr val="bg1"/>
                </a:solidFill>
              </a:rPr>
              <a:t>Une mauvaise année 2009 (crise)</a:t>
            </a:r>
          </a:p>
          <a:p>
            <a:r>
              <a:rPr lang="fr-FR" sz="2000" dirty="0" smtClean="0">
                <a:solidFill>
                  <a:schemeClr val="bg1"/>
                </a:solidFill>
              </a:rPr>
              <a:t>Une stagnation entre 2010 et 2012</a:t>
            </a:r>
          </a:p>
          <a:p>
            <a:r>
              <a:rPr lang="fr-FR" sz="2000" dirty="0" smtClean="0">
                <a:solidFill>
                  <a:schemeClr val="bg1"/>
                </a:solidFill>
              </a:rPr>
              <a:t>Conteneurs: de 300000 </a:t>
            </a:r>
            <a:r>
              <a:rPr lang="fr-FR" sz="2000" dirty="0" err="1" smtClean="0">
                <a:solidFill>
                  <a:schemeClr val="bg1"/>
                </a:solidFill>
              </a:rPr>
              <a:t>evp</a:t>
            </a:r>
            <a:r>
              <a:rPr lang="fr-FR" sz="2000" dirty="0" smtClean="0">
                <a:solidFill>
                  <a:schemeClr val="bg1"/>
                </a:solidFill>
              </a:rPr>
              <a:t>  en 2005 à 235000 </a:t>
            </a:r>
            <a:r>
              <a:rPr lang="fr-FR" sz="2000" dirty="0" err="1" smtClean="0">
                <a:solidFill>
                  <a:schemeClr val="bg1"/>
                </a:solidFill>
              </a:rPr>
              <a:t>evp</a:t>
            </a:r>
            <a:r>
              <a:rPr lang="fr-FR" sz="2000" dirty="0" smtClean="0">
                <a:solidFill>
                  <a:schemeClr val="bg1"/>
                </a:solidFill>
              </a:rPr>
              <a:t> en 2012</a:t>
            </a:r>
          </a:p>
          <a:p>
            <a:r>
              <a:rPr lang="fr-FR" sz="2000" dirty="0" smtClean="0">
                <a:solidFill>
                  <a:schemeClr val="bg1"/>
                </a:solidFill>
              </a:rPr>
              <a:t>Roulant : de 4, 31 mt en 2010 à 4,1 mt en 2012.</a:t>
            </a:r>
          </a:p>
          <a:p>
            <a:endParaRPr lang="fr-FR" sz="2000" dirty="0">
              <a:solidFill>
                <a:schemeClr val="bg1"/>
              </a:solidFill>
            </a:endParaRPr>
          </a:p>
        </p:txBody>
      </p:sp>
      <p:sp>
        <p:nvSpPr>
          <p:cNvPr id="6" name="Rectangle 5"/>
          <p:cNvSpPr/>
          <p:nvPr/>
        </p:nvSpPr>
        <p:spPr>
          <a:xfrm>
            <a:off x="0" y="4653136"/>
            <a:ext cx="4953000" cy="1631216"/>
          </a:xfrm>
          <a:prstGeom prst="rect">
            <a:avLst/>
          </a:prstGeom>
        </p:spPr>
        <p:txBody>
          <a:bodyPr>
            <a:spAutoFit/>
          </a:bodyPr>
          <a:lstStyle/>
          <a:p>
            <a:r>
              <a:rPr lang="fr-FR" sz="2000" dirty="0" smtClean="0">
                <a:solidFill>
                  <a:schemeClr val="bg1"/>
                </a:solidFill>
              </a:rPr>
              <a:t>… Mais un potentiel supplémentaire  de 3 Mt  identifié dans les études: 1 mt dans</a:t>
            </a:r>
          </a:p>
          <a:p>
            <a:r>
              <a:rPr lang="fr-FR" sz="2000" dirty="0" smtClean="0">
                <a:solidFill>
                  <a:schemeClr val="bg1"/>
                </a:solidFill>
              </a:rPr>
              <a:t>L’hinterland maritime, 1,5 mt dans l’hinterland terrestre, 0,5 mt via une diversification industrielle et logistique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8</a:t>
            </a:fld>
            <a:r>
              <a:rPr lang="fr-FR" smtClean="0"/>
              <a:t>]</a:t>
            </a:r>
            <a:endParaRPr lang="fr-FR"/>
          </a:p>
        </p:txBody>
      </p:sp>
      <p:pic>
        <p:nvPicPr>
          <p:cNvPr id="3073" name="Picture 1"/>
          <p:cNvPicPr>
            <a:picLocks noChangeAspect="1" noChangeArrowheads="1"/>
          </p:cNvPicPr>
          <p:nvPr/>
        </p:nvPicPr>
        <p:blipFill>
          <a:blip r:embed="rId2" cstate="print"/>
          <a:srcRect l="4134" t="9598" r="1367" b="3286"/>
          <a:stretch>
            <a:fillRect/>
          </a:stretch>
        </p:blipFill>
        <p:spPr bwMode="auto">
          <a:xfrm>
            <a:off x="1064568" y="548680"/>
            <a:ext cx="8257731" cy="6090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r>
              <a:rPr lang="fr-FR" smtClean="0"/>
              <a:t>[</a:t>
            </a:r>
            <a:fld id="{5E571C17-BB2F-42CB-A446-C0444CA78FCA}" type="slidenum">
              <a:rPr lang="fr-FR" smtClean="0"/>
              <a:pPr>
                <a:defRPr/>
              </a:pPr>
              <a:t>9</a:t>
            </a:fld>
            <a:r>
              <a:rPr lang="fr-FR" smtClean="0"/>
              <a:t>]</a:t>
            </a:r>
            <a:endParaRPr lang="fr-FR"/>
          </a:p>
        </p:txBody>
      </p:sp>
      <p:pic>
        <p:nvPicPr>
          <p:cNvPr id="22530" name="Picture 2"/>
          <p:cNvPicPr>
            <a:picLocks noChangeAspect="1" noChangeArrowheads="1"/>
          </p:cNvPicPr>
          <p:nvPr/>
        </p:nvPicPr>
        <p:blipFill>
          <a:blip r:embed="rId2" cstate="print"/>
          <a:srcRect l="4134" t="8859" r="3139" b="3286"/>
          <a:stretch>
            <a:fillRect/>
          </a:stretch>
        </p:blipFill>
        <p:spPr bwMode="auto">
          <a:xfrm>
            <a:off x="969566" y="620688"/>
            <a:ext cx="7871866" cy="5966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version_fd foncé_new">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804863" rtl="0" eaLnBrk="1" fontAlgn="base" latinLnBrk="0" hangingPunct="1">
          <a:lnSpc>
            <a:spcPct val="100000"/>
          </a:lnSpc>
          <a:spcBef>
            <a:spcPct val="0"/>
          </a:spcBef>
          <a:spcAft>
            <a:spcPct val="0"/>
          </a:spcAft>
          <a:buClrTx/>
          <a:buSzTx/>
          <a:buFontTx/>
          <a:buNone/>
          <a:tabLst/>
          <a:defRPr kumimoji="0" lang="fr-FR" sz="3100" b="0" i="0" u="none" strike="noStrike" cap="none" normalizeH="0" baseline="0" smtClean="0">
            <a:ln>
              <a:noFill/>
            </a:ln>
            <a:solidFill>
              <a:schemeClr val="tx1"/>
            </a:solidFill>
            <a:effectLst/>
            <a:latin typeface="Myriad Pro"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804863" rtl="0" eaLnBrk="1" fontAlgn="base" latinLnBrk="0" hangingPunct="1">
          <a:lnSpc>
            <a:spcPct val="100000"/>
          </a:lnSpc>
          <a:spcBef>
            <a:spcPct val="0"/>
          </a:spcBef>
          <a:spcAft>
            <a:spcPct val="0"/>
          </a:spcAft>
          <a:buClrTx/>
          <a:buSzTx/>
          <a:buFontTx/>
          <a:buNone/>
          <a:tabLst/>
          <a:defRPr kumimoji="0" lang="fr-FR" sz="3100" b="0" i="0" u="none" strike="noStrike" cap="none" normalizeH="0" baseline="0" smtClean="0">
            <a:ln>
              <a:noFill/>
            </a:ln>
            <a:solidFill>
              <a:schemeClr val="tx1"/>
            </a:solidFill>
            <a:effectLst/>
            <a:latin typeface="Myriad Pro" pitchFamily="34"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version_fd foncé_new</Template>
  <TotalTime>925</TotalTime>
  <Words>600</Words>
  <Application>Microsoft Office PowerPoint</Application>
  <PresentationFormat>A4 (210 x 297 mm)</PresentationFormat>
  <Paragraphs>98</Paragraphs>
  <Slides>47</Slides>
  <Notes>0</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version_fd foncé_new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x.moiroux</dc:creator>
  <cp:lastModifiedBy>usuario</cp:lastModifiedBy>
  <cp:revision>79</cp:revision>
  <dcterms:created xsi:type="dcterms:W3CDTF">2013-11-19T10:44:04Z</dcterms:created>
  <dcterms:modified xsi:type="dcterms:W3CDTF">2013-11-22T08:30:12Z</dcterms:modified>
</cp:coreProperties>
</file>