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9"/>
  </p:notesMasterIdLst>
  <p:handoutMasterIdLst>
    <p:handoutMasterId r:id="rId30"/>
  </p:handoutMasterIdLst>
  <p:sldIdLst>
    <p:sldId id="259" r:id="rId2"/>
    <p:sldId id="289" r:id="rId3"/>
    <p:sldId id="299" r:id="rId4"/>
    <p:sldId id="300" r:id="rId5"/>
    <p:sldId id="301" r:id="rId6"/>
    <p:sldId id="302" r:id="rId7"/>
    <p:sldId id="304" r:id="rId8"/>
    <p:sldId id="305" r:id="rId9"/>
    <p:sldId id="306" r:id="rId10"/>
    <p:sldId id="307" r:id="rId11"/>
    <p:sldId id="308" r:id="rId12"/>
    <p:sldId id="309" r:id="rId13"/>
    <p:sldId id="298" r:id="rId14"/>
    <p:sldId id="261" r:id="rId15"/>
    <p:sldId id="288" r:id="rId16"/>
    <p:sldId id="281" r:id="rId17"/>
    <p:sldId id="282" r:id="rId18"/>
    <p:sldId id="283" r:id="rId19"/>
    <p:sldId id="284" r:id="rId20"/>
    <p:sldId id="290" r:id="rId21"/>
    <p:sldId id="291" r:id="rId22"/>
    <p:sldId id="292" r:id="rId23"/>
    <p:sldId id="294" r:id="rId24"/>
    <p:sldId id="295" r:id="rId25"/>
    <p:sldId id="296" r:id="rId26"/>
    <p:sldId id="297" r:id="rId27"/>
    <p:sldId id="293" r:id="rId28"/>
  </p:sldIdLst>
  <p:sldSz cx="9144000" cy="6858000" type="screen4x3"/>
  <p:notesSz cx="6669088"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79CC93D-E52E-4D84-901B-11D7331DD495}">
          <p14:sldIdLst>
            <p14:sldId id="259"/>
            <p14:sldId id="289"/>
            <p14:sldId id="299"/>
            <p14:sldId id="300"/>
            <p14:sldId id="301"/>
            <p14:sldId id="302"/>
            <p14:sldId id="304"/>
            <p14:sldId id="305"/>
            <p14:sldId id="306"/>
            <p14:sldId id="307"/>
            <p14:sldId id="308"/>
            <p14:sldId id="309"/>
            <p14:sldId id="298"/>
          </p14:sldIdLst>
        </p14:section>
        <p14:section name="Overview and Objectives" id="{ABA716BF-3A5C-4ADB-94C9-CFEF84EBA240}">
          <p14:sldIdLst>
            <p14:sldId id="261"/>
            <p14:sldId id="288"/>
            <p14:sldId id="281"/>
            <p14:sldId id="282"/>
            <p14:sldId id="283"/>
            <p14:sldId id="284"/>
            <p14:sldId id="290"/>
          </p14:sldIdLst>
        </p14:section>
        <p14:section name="Topic 1" id="{6D9936A3-3945-4757-BC8B-B5C252D8E036}">
          <p14:sldIdLst>
            <p14:sldId id="291"/>
            <p14:sldId id="292"/>
          </p14:sldIdLst>
        </p14:section>
        <p14:section name="Sample Slides for Visuals" id="{BAB3A466-96C9-4230-9978-795378D75699}">
          <p14:sldIdLst>
            <p14:sldId id="294"/>
            <p14:sldId id="295"/>
            <p14:sldId id="296"/>
            <p14:sldId id="297"/>
            <p14:sldId id="293"/>
          </p14:sldIdLst>
        </p14:section>
        <p14:section name="Case Study" id="{8C0305C9-B152-4FBA-A789-FE1976D53990}">
          <p14:sldIdLst/>
        </p14:section>
        <p14:section name="Conclusion and Summary" id="{790CEF5B-569A-4C2F-BED5-750B08C0E5AD}">
          <p14:sldIdLst/>
        </p14:section>
        <p14:section name="Appendix" id="{3F78B471-41DA-46F2-A8E4-97E471896AB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ED6"/>
    <a:srgbClr val="003300"/>
  </p:clrMru>
  <p:extLst>
    <p:ext uri="{E76CE94A-603C-4142-B9EB-6D1370010A27}">
      <p14:discardImageEditData xmlns:p14="http://schemas.microsoft.com/office/powerpoint/2010/main" val="1"/>
    </p:ext>
    <p:ext uri="{D31A062A-798A-4329-ABDD-BBA856620510}">
      <p14:defaultImageDpi xmlns:p14="http://schemas.microsoft.com/office/powerpoint/2010/main" val="96"/>
    </p:ext>
  </p:extLst>
</p:presentationPr>
</file>

<file path=ppt/tableStyles.xml><?xml version="1.0" encoding="utf-8"?>
<a:tblStyleLst xmlns:a="http://schemas.openxmlformats.org/drawingml/2006/main" def="{5C22544A-7EE6-4342-B048-85BDC9FD1C3A}">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3174" autoAdjust="0"/>
    <p:restoredTop sz="83977" autoAdjust="0"/>
  </p:normalViewPr>
  <p:slideViewPr>
    <p:cSldViewPr>
      <p:cViewPr varScale="1">
        <p:scale>
          <a:sx n="62" d="100"/>
          <a:sy n="62" d="100"/>
        </p:scale>
        <p:origin x="-804" y="-84"/>
      </p:cViewPr>
      <p:guideLst>
        <p:guide orient="horz" pos="2160"/>
        <p:guide pos="2880"/>
      </p:guideLst>
    </p:cSldViewPr>
  </p:slideViewPr>
  <p:notesTextViewPr>
    <p:cViewPr>
      <p:scale>
        <a:sx n="100" d="100"/>
        <a:sy n="100" d="100"/>
      </p:scale>
      <p:origin x="0" y="0"/>
    </p:cViewPr>
  </p:notesTextViewPr>
  <p:sorterViewPr>
    <p:cViewPr>
      <p:scale>
        <a:sx n="154" d="100"/>
        <a:sy n="154" d="100"/>
      </p:scale>
      <p:origin x="0" y="0"/>
    </p:cViewPr>
  </p:sorterViewPr>
  <p:notesViewPr>
    <p:cSldViewPr>
      <p:cViewPr varScale="1">
        <p:scale>
          <a:sx n="52" d="100"/>
          <a:sy n="52" d="100"/>
        </p:scale>
        <p:origin x="-1932" y="-96"/>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41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777607" y="0"/>
            <a:ext cx="2889938" cy="496412"/>
          </a:xfrm>
          <a:prstGeom prst="rect">
            <a:avLst/>
          </a:prstGeom>
        </p:spPr>
        <p:txBody>
          <a:bodyPr vert="horz" lIns="91440" tIns="45720" rIns="91440" bIns="45720" rtlCol="0"/>
          <a:lstStyle>
            <a:lvl1pPr algn="r">
              <a:defRPr sz="1200"/>
            </a:lvl1pPr>
          </a:lstStyle>
          <a:p>
            <a:fld id="{D83FDC75-7F73-4A4A-A77C-09AADF00E0EA}" type="datetimeFigureOut">
              <a:rPr lang="en-US" smtClean="0"/>
              <a:pPr/>
              <a:t>11/19/2013</a:t>
            </a:fld>
            <a:endParaRPr lang="en-US" dirty="0"/>
          </a:p>
        </p:txBody>
      </p:sp>
      <p:sp>
        <p:nvSpPr>
          <p:cNvPr id="4" name="Footer Placeholder 3"/>
          <p:cNvSpPr>
            <a:spLocks noGrp="1"/>
          </p:cNvSpPr>
          <p:nvPr>
            <p:ph type="ftr" sz="quarter" idx="2"/>
          </p:nvPr>
        </p:nvSpPr>
        <p:spPr>
          <a:xfrm>
            <a:off x="0" y="9430091"/>
            <a:ext cx="2889938" cy="496412"/>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777607" y="9430091"/>
            <a:ext cx="2889938" cy="496412"/>
          </a:xfrm>
          <a:prstGeom prst="rect">
            <a:avLst/>
          </a:prstGeom>
        </p:spPr>
        <p:txBody>
          <a:bodyPr vert="horz" lIns="91440" tIns="45720" rIns="91440" bIns="45720" rtlCol="0" anchor="b"/>
          <a:lstStyle>
            <a:lvl1pPr algn="r">
              <a:defRPr sz="1200"/>
            </a:lvl1pPr>
          </a:lstStyle>
          <a:p>
            <a:fld id="{459226BF-1F13-42D3-80DC-373E7ADD1EBC}" type="slidenum">
              <a:rPr lang="en-US" smtClean="0"/>
              <a:pPr/>
              <a:t>‹#›</a:t>
            </a:fld>
            <a:endParaRPr lang="en-US" dirty="0"/>
          </a:p>
        </p:txBody>
      </p:sp>
    </p:spTree>
    <p:extLst>
      <p:ext uri="{BB962C8B-B14F-4D97-AF65-F5344CB8AC3E}">
        <p14:creationId xmlns:p14="http://schemas.microsoft.com/office/powerpoint/2010/main" val="4014940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41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777607" y="0"/>
            <a:ext cx="2889938" cy="496412"/>
          </a:xfrm>
          <a:prstGeom prst="rect">
            <a:avLst/>
          </a:prstGeom>
        </p:spPr>
        <p:txBody>
          <a:bodyPr vert="horz" lIns="91440" tIns="45720" rIns="91440" bIns="45720" rtlCol="0"/>
          <a:lstStyle>
            <a:lvl1pPr algn="r">
              <a:defRPr sz="1200"/>
            </a:lvl1pPr>
          </a:lstStyle>
          <a:p>
            <a:fld id="{48AEF76B-3757-4A0B-AF93-28494465C1DD}" type="datetimeFigureOut">
              <a:rPr lang="en-US" smtClean="0"/>
              <a:pPr/>
              <a:t>11/19/2013</a:t>
            </a:fld>
            <a:endParaRPr lang="en-US" dirty="0"/>
          </a:p>
        </p:txBody>
      </p:sp>
      <p:sp>
        <p:nvSpPr>
          <p:cNvPr id="4" name="Slide Image Placeholder 3"/>
          <p:cNvSpPr>
            <a:spLocks noGrp="1" noRot="1" noChangeAspect="1"/>
          </p:cNvSpPr>
          <p:nvPr>
            <p:ph type="sldImg" idx="2"/>
          </p:nvPr>
        </p:nvSpPr>
        <p:spPr>
          <a:xfrm>
            <a:off x="854075" y="746125"/>
            <a:ext cx="4960938" cy="3721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66909" y="4715908"/>
            <a:ext cx="5335270" cy="446770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0091"/>
            <a:ext cx="2889938" cy="49641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777607" y="9430091"/>
            <a:ext cx="2889938" cy="496412"/>
          </a:xfrm>
          <a:prstGeom prst="rect">
            <a:avLst/>
          </a:prstGeom>
        </p:spPr>
        <p:txBody>
          <a:bodyPr vert="horz" lIns="91440" tIns="45720" rIns="91440" bIns="45720" rtlCol="0" anchor="b"/>
          <a:lstStyle>
            <a:lvl1pPr algn="r">
              <a:defRPr sz="1200"/>
            </a:lvl1pPr>
          </a:lstStyle>
          <a:p>
            <a:fld id="{75693FD4-8F83-4EF7-AC3F-0DC0388986B0}" type="slidenum">
              <a:rPr lang="en-US" smtClean="0"/>
              <a:pPr/>
              <a:t>‹#›</a:t>
            </a:fld>
            <a:endParaRPr lang="en-US" dirty="0"/>
          </a:p>
        </p:txBody>
      </p:sp>
    </p:spTree>
    <p:extLst>
      <p:ext uri="{BB962C8B-B14F-4D97-AF65-F5344CB8AC3E}">
        <p14:creationId xmlns:p14="http://schemas.microsoft.com/office/powerpoint/2010/main" val="2110069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 welcome you all to todays presentation My name is ……</a:t>
            </a:r>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Street in town center</a:t>
            </a: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10</a:t>
            </a:fld>
            <a:endParaRPr lang="en-US" dirty="0"/>
          </a:p>
        </p:txBody>
      </p:sp>
    </p:spTree>
    <p:extLst>
      <p:ext uri="{BB962C8B-B14F-4D97-AF65-F5344CB8AC3E}">
        <p14:creationId xmlns:p14="http://schemas.microsoft.com/office/powerpoint/2010/main" val="4039741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11</a:t>
            </a:fld>
            <a:endParaRPr lang="en-US" dirty="0"/>
          </a:p>
        </p:txBody>
      </p:sp>
    </p:spTree>
    <p:extLst>
      <p:ext uri="{BB962C8B-B14F-4D97-AF65-F5344CB8AC3E}">
        <p14:creationId xmlns:p14="http://schemas.microsoft.com/office/powerpoint/2010/main" val="4039741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12</a:t>
            </a:fld>
            <a:endParaRPr lang="en-US" dirty="0"/>
          </a:p>
        </p:txBody>
      </p:sp>
    </p:spTree>
    <p:extLst>
      <p:ext uri="{BB962C8B-B14F-4D97-AF65-F5344CB8AC3E}">
        <p14:creationId xmlns:p14="http://schemas.microsoft.com/office/powerpoint/2010/main" val="4039741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smtClean="0"/>
              <a:t>Larnaka</a:t>
            </a:r>
            <a:r>
              <a:rPr lang="en-GB" b="1" baseline="0" dirty="0" smtClean="0"/>
              <a:t> port</a:t>
            </a:r>
            <a:endParaRPr lang="en-US" b="1" dirty="0" smtClean="0"/>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13</a:t>
            </a:fld>
            <a:endParaRPr lang="en-US" dirty="0"/>
          </a:p>
        </p:txBody>
      </p:sp>
    </p:spTree>
    <p:extLst>
      <p:ext uri="{BB962C8B-B14F-4D97-AF65-F5344CB8AC3E}">
        <p14:creationId xmlns:p14="http://schemas.microsoft.com/office/powerpoint/2010/main" val="4039741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80000"/>
              </a:lnSpc>
            </a:pPr>
            <a:r>
              <a:rPr lang="en-US" sz="2400" dirty="0" smtClean="0"/>
              <a:t>The target of</a:t>
            </a:r>
            <a:r>
              <a:rPr lang="en-US" sz="2400" baseline="0" dirty="0" smtClean="0"/>
              <a:t> this presentation is to determine Larnaka port’s impact on the daily life of the people of Larnaka and to Cyprus in General. How it helped Cyprus economy in the past years, review it’s role and look forward to the future with a more productive role enhancing it’s activities and becoming a key factor to meet the present needs. </a:t>
            </a:r>
            <a:endParaRPr lang="en-US" sz="2400" dirty="0" smtClean="0"/>
          </a:p>
          <a:p>
            <a:pPr>
              <a:lnSpc>
                <a:spcPct val="80000"/>
              </a:lnSpc>
            </a:pPr>
            <a:r>
              <a:rPr lang="en-GB" sz="2400" dirty="0" smtClean="0"/>
              <a:t>Present</a:t>
            </a:r>
            <a:r>
              <a:rPr lang="en-GB" sz="2400" baseline="0" dirty="0" smtClean="0"/>
              <a:t> schemes in relation to the nearby environment. </a:t>
            </a:r>
          </a:p>
          <a:p>
            <a:pPr>
              <a:lnSpc>
                <a:spcPct val="80000"/>
              </a:lnSpc>
            </a:pPr>
            <a:endParaRPr lang="en-US" sz="2400" dirty="0" smtClean="0"/>
          </a:p>
        </p:txBody>
      </p:sp>
      <p:sp>
        <p:nvSpPr>
          <p:cNvPr id="4" name="Slide Number Placeholder 3"/>
          <p:cNvSpPr>
            <a:spLocks noGrp="1"/>
          </p:cNvSpPr>
          <p:nvPr>
            <p:ph type="sldNum" sz="quarter" idx="10"/>
          </p:nvPr>
        </p:nvSpPr>
        <p:spPr/>
        <p:txBody>
          <a:bodyPr/>
          <a:lstStyle/>
          <a:p>
            <a:fld id="{EC6EAC7D-5A89-47C2-8ABA-56C9C2DEF7A4}"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300" dirty="0"/>
              <a:t>Until 1973 the port of Larnaka was operating as a roadstead with inadequate port facilities which the town offered in the area where today lays the Marina i.e. at the town center. With the exception of the oil products, the port had served up to that time very little trade traffic and its storage space was quite small and unsuitable</a:t>
            </a:r>
            <a:r>
              <a:rPr lang="en-US" sz="1300" dirty="0" smtClean="0"/>
              <a:t>.</a:t>
            </a:r>
          </a:p>
          <a:p>
            <a:endParaRPr lang="en-US" sz="1300" dirty="0"/>
          </a:p>
          <a:p>
            <a:pPr marL="171450" indent="-171450">
              <a:buFont typeface="Arial" panose="020B0604020202020204" pitchFamily="34" charset="0"/>
              <a:buChar char="•"/>
            </a:pPr>
            <a:r>
              <a:rPr lang="en-US" sz="1300" dirty="0"/>
              <a:t> </a:t>
            </a:r>
            <a:r>
              <a:rPr lang="en-US" sz="1300" dirty="0"/>
              <a:t>The new Larnaka port was completed in June 1973 and was initially intended to share with Famagusta port its inland area and supplement the latter. It commenced operation at the end of 1973.</a:t>
            </a:r>
          </a:p>
          <a:p>
            <a:endParaRPr lang="en-US" sz="1300" dirty="0"/>
          </a:p>
          <a:p>
            <a:pPr marL="171450" indent="-171450">
              <a:buFont typeface="Arial" panose="020B0604020202020204" pitchFamily="34" charset="0"/>
              <a:buChar char="•"/>
            </a:pPr>
            <a:r>
              <a:rPr lang="en-US" sz="1300" dirty="0" err="1"/>
              <a:t>Larnaca's</a:t>
            </a:r>
            <a:r>
              <a:rPr lang="en-US" sz="1300" dirty="0"/>
              <a:t> economy has been growing since 1975 after the loss of the Port of Famagusta, which handled 80% of general cargo, and the closure of Nicosia International Airport, meant that </a:t>
            </a:r>
            <a:r>
              <a:rPr lang="en-US" sz="1300" dirty="0" err="1"/>
              <a:t>Larnaca's</a:t>
            </a:r>
            <a:r>
              <a:rPr lang="en-US" sz="1300" dirty="0"/>
              <a:t> airport and seaport had increasingly important roles in the economy of the island.</a:t>
            </a:r>
          </a:p>
          <a:p>
            <a:pPr marL="171450" indent="-171450">
              <a:buFont typeface="Arial" panose="020B0604020202020204" pitchFamily="34" charset="0"/>
              <a:buChar char="•"/>
            </a:pPr>
            <a:r>
              <a:rPr lang="en-US" sz="1300" dirty="0"/>
              <a:t>in 1978, Larnaka port started handling containers as well as other heavy loads in addition to the general cargo</a:t>
            </a:r>
          </a:p>
          <a:p>
            <a:pPr marL="171450" indent="-171450">
              <a:buFont typeface="Arial" panose="020B0604020202020204" pitchFamily="34" charset="0"/>
              <a:buChar char="•"/>
            </a:pPr>
            <a:r>
              <a:rPr lang="en-US" sz="1300" dirty="0" smtClean="0"/>
              <a:t>An </a:t>
            </a:r>
            <a:r>
              <a:rPr lang="en-US" sz="1300" dirty="0"/>
              <a:t>advantage for the port is the fact that at a distance of 6 kilometers lays Larnaka International Airport.</a:t>
            </a:r>
          </a:p>
          <a:p>
            <a:pPr marL="171450" indent="-171450">
              <a:buFont typeface="Arial" panose="020B0604020202020204" pitchFamily="34" charset="0"/>
              <a:buChar char="•"/>
            </a:pPr>
            <a:r>
              <a:rPr lang="en-US" sz="1300" dirty="0" smtClean="0"/>
              <a:t>Today </a:t>
            </a:r>
            <a:r>
              <a:rPr lang="en-US" sz="1300" dirty="0"/>
              <a:t>it is a multipurpose port having an area of 445.000 sq. meters and serves all kinds of loads from unpacked (animal fodder, grain, gypsum), conventional (lumber, iron, fertilizers, automobiles) as well as oil products.</a:t>
            </a:r>
          </a:p>
          <a:p>
            <a:r>
              <a:rPr lang="en-US" dirty="0" smtClean="0">
                <a:effectLst/>
              </a:rPr>
              <a:t/>
            </a:r>
            <a:br>
              <a:rPr lang="en-US" dirty="0" smtClean="0">
                <a:effectLst/>
              </a:rPr>
            </a:br>
            <a:r>
              <a:rPr lang="en-US" dirty="0" smtClean="0">
                <a:effectLst/>
              </a:rPr>
              <a:t/>
            </a:r>
            <a:br>
              <a:rPr lang="en-US" dirty="0" smtClean="0">
                <a:effectLst/>
              </a:rPr>
            </a:br>
            <a:r>
              <a:rPr lang="en-US" dirty="0" smtClean="0">
                <a:effectLst/>
              </a:rPr>
              <a:t/>
            </a:r>
            <a:br>
              <a:rPr lang="en-US" dirty="0" smtClean="0">
                <a:effectLst/>
              </a:rPr>
            </a:b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15</a:t>
            </a:fld>
            <a:endParaRPr lang="en-US" dirty="0"/>
          </a:p>
        </p:txBody>
      </p:sp>
    </p:spTree>
    <p:extLst>
      <p:ext uri="{BB962C8B-B14F-4D97-AF65-F5344CB8AC3E}">
        <p14:creationId xmlns:p14="http://schemas.microsoft.com/office/powerpoint/2010/main" val="867905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In its present form, Larnaka port is situated approximately 2 km from the town center and on the landside is surrounded by residential units. On the north side there are oil product installations and at the south side it borders with Larnaka marina.</a:t>
            </a:r>
          </a:p>
          <a:p>
            <a:endParaRPr lang="en-GB" sz="1600" dirty="0" smtClean="0"/>
          </a:p>
          <a:p>
            <a:r>
              <a:rPr lang="en-GB" sz="1600" dirty="0" smtClean="0"/>
              <a:t>I tried to collect some data from the Cyprus Port Authorities Records in regards to the arrival of ships to </a:t>
            </a:r>
            <a:r>
              <a:rPr lang="en-GB" sz="1600" dirty="0" err="1" smtClean="0"/>
              <a:t>Larnaka</a:t>
            </a:r>
            <a:r>
              <a:rPr lang="en-GB" sz="1600" dirty="0" smtClean="0"/>
              <a:t> port from 1</a:t>
            </a:r>
            <a:r>
              <a:rPr lang="en-GB" sz="1600" baseline="30000" dirty="0" smtClean="0"/>
              <a:t>st</a:t>
            </a:r>
            <a:r>
              <a:rPr lang="en-GB" sz="1600" dirty="0" smtClean="0"/>
              <a:t> of November till today just to have a picture of the type of activity that the port performs. </a:t>
            </a:r>
          </a:p>
          <a:p>
            <a:r>
              <a:rPr lang="en-GB" sz="1600" dirty="0" smtClean="0"/>
              <a:t>As you can see very little (ALMOST ) NO PASSENGERS activity is there.</a:t>
            </a:r>
          </a:p>
          <a:p>
            <a:endParaRPr lang="en-GB" sz="1600" dirty="0"/>
          </a:p>
          <a:p>
            <a:r>
              <a:rPr lang="en-GB" sz="1600" dirty="0" smtClean="0"/>
              <a:t>UNPACKED LOADS, CONVENTIONAL CARGO &amp; OIL PRODUCTS.</a:t>
            </a:r>
          </a:p>
          <a:p>
            <a:endParaRPr lang="en-US" sz="1600"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smtClean="0"/>
              <a:t>IF now we sort this data by type you can see that there is a uniform diaspora of the different type of activity.</a:t>
            </a:r>
          </a:p>
          <a:p>
            <a:r>
              <a:rPr lang="en-GB" sz="1800" dirty="0"/>
              <a:t>UNPACKED LOADS, CONVENTIONAL CARGO &amp; OIL PRODUCTS</a:t>
            </a:r>
            <a:endParaRPr lang="en-US" sz="1800"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NOW WHAT IS NEXT…</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subject of further development of </a:t>
            </a:r>
            <a:r>
              <a:rPr lang="en-US" sz="1400" dirty="0" err="1"/>
              <a:t>Larnaca</a:t>
            </a:r>
            <a:r>
              <a:rPr lang="en-US" sz="1400" dirty="0"/>
              <a:t> port has seriously preoccupied the Cyprus Ports Authority </a:t>
            </a:r>
            <a:r>
              <a:rPr lang="en-US" sz="1400" dirty="0" smtClean="0"/>
              <a:t>and the people of Larnaka over </a:t>
            </a:r>
            <a:r>
              <a:rPr lang="en-US" sz="1400" dirty="0"/>
              <a:t>the last few years. Following various studies carried out, it has been decided to convert it to the main port for cruise lines and passenger traffic with certain trade activities covering local cargoes and needs. </a:t>
            </a:r>
            <a:r>
              <a:rPr lang="en-US" sz="1400" dirty="0" smtClean="0"/>
              <a:t>S</a:t>
            </a:r>
          </a:p>
          <a:p>
            <a:r>
              <a:rPr lang="en-US" sz="1400" dirty="0" err="1" smtClean="0"/>
              <a:t>ince</a:t>
            </a:r>
            <a:r>
              <a:rPr lang="en-US" sz="1400" dirty="0"/>
              <a:t>, at the same time the Government is promoting the idea of developing the </a:t>
            </a:r>
            <a:r>
              <a:rPr lang="en-US" sz="1400" dirty="0" err="1"/>
              <a:t>Larnaca</a:t>
            </a:r>
            <a:r>
              <a:rPr lang="en-US" sz="1400" dirty="0"/>
              <a:t> marina, the Government decided to seek a strategic partner for the development of the port and of </a:t>
            </a:r>
            <a:r>
              <a:rPr lang="en-US" sz="1400" dirty="0" err="1"/>
              <a:t>Larnaca</a:t>
            </a:r>
            <a:r>
              <a:rPr lang="en-US" sz="1400" dirty="0"/>
              <a:t> marina, under the B.D.F.O. method, since both projects have serious synergies as regards the land area</a:t>
            </a:r>
            <a:r>
              <a:rPr lang="en-US" sz="1400" dirty="0" smtClean="0"/>
              <a:t>.</a:t>
            </a:r>
          </a:p>
          <a:p>
            <a:r>
              <a:rPr lang="en-US" sz="1400" b="1" dirty="0"/>
              <a:t>CYPRUS and the </a:t>
            </a:r>
            <a:r>
              <a:rPr lang="en-US" sz="1400" b="1" dirty="0" err="1"/>
              <a:t>Zenon</a:t>
            </a:r>
            <a:r>
              <a:rPr lang="en-US" sz="1400" b="1" dirty="0"/>
              <a:t> Corporation have signed a contract for the joint transformation of the </a:t>
            </a:r>
            <a:r>
              <a:rPr lang="en-US" sz="1400" b="1" dirty="0" err="1"/>
              <a:t>Larnaca</a:t>
            </a:r>
            <a:r>
              <a:rPr lang="en-US" sz="1400" b="1" dirty="0"/>
              <a:t> port and marina, in a project costing in excess of €700 million.</a:t>
            </a:r>
            <a:endParaRPr lang="en-US" sz="1400" dirty="0"/>
          </a:p>
          <a:p>
            <a:r>
              <a:rPr lang="en-US" sz="1400" dirty="0"/>
              <a:t>The project is very important for both </a:t>
            </a:r>
            <a:r>
              <a:rPr lang="en-US" sz="1400" dirty="0" err="1"/>
              <a:t>Larnaca</a:t>
            </a:r>
            <a:r>
              <a:rPr lang="en-US" sz="1400" dirty="0"/>
              <a:t> and Cyprus as a whole, noting that such projects will boost the economy and create new jobs at a time of financial recession.</a:t>
            </a: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a:t>
            </a:fld>
            <a:endParaRPr lang="en-US" dirty="0"/>
          </a:p>
        </p:txBody>
      </p:sp>
    </p:spTree>
    <p:extLst>
      <p:ext uri="{BB962C8B-B14F-4D97-AF65-F5344CB8AC3E}">
        <p14:creationId xmlns:p14="http://schemas.microsoft.com/office/powerpoint/2010/main" val="4039741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CONCORTIUM will carry out the construction of the new </a:t>
            </a:r>
            <a:r>
              <a:rPr lang="en-US" sz="1400" dirty="0" err="1"/>
              <a:t>harbour</a:t>
            </a:r>
            <a:r>
              <a:rPr lang="en-US" sz="1400" dirty="0"/>
              <a:t> and marina and will manage the facility for a period of 35 years and will also provide land to developers for the construction of residential units that will be sold on a 99 year lease.</a:t>
            </a:r>
          </a:p>
          <a:p>
            <a:endParaRPr lang="en-US" sz="1400" dirty="0" smtClean="0"/>
          </a:p>
          <a:p>
            <a:r>
              <a:rPr lang="en-US" sz="1400" dirty="0" smtClean="0"/>
              <a:t>Within </a:t>
            </a:r>
            <a:r>
              <a:rPr lang="en-US" sz="1400" dirty="0"/>
              <a:t>the framework of a Design-Build-Finance-Operate agreement awarded to </a:t>
            </a:r>
            <a:r>
              <a:rPr lang="en-US" sz="1400" dirty="0" err="1"/>
              <a:t>Zenon</a:t>
            </a:r>
            <a:r>
              <a:rPr lang="en-US" sz="1400" dirty="0"/>
              <a:t> Consortium, led by Bouygues </a:t>
            </a:r>
            <a:r>
              <a:rPr lang="en-US" sz="1400" dirty="0" err="1"/>
              <a:t>Batiment</a:t>
            </a:r>
            <a:r>
              <a:rPr lang="en-US" sz="1400" dirty="0"/>
              <a:t> International in association with eight local and international partners, a new district of Larnaka is about to arise.</a:t>
            </a:r>
          </a:p>
          <a:p>
            <a:r>
              <a:rPr lang="en-US" sz="1400" dirty="0"/>
              <a:t>The heart of Larnaka will include a brand-new modern marina surrounded by lively commercial and leisure facilities near to the Larnaka beach and in continuity of the Larnaka waterfront promenade, and the new hub for cruises in the Eastern Mediterranean sea to be operated by Louis Cruise and Costa </a:t>
            </a:r>
            <a:r>
              <a:rPr lang="en-US" sz="1400" dirty="0" err="1"/>
              <a:t>Crociere</a:t>
            </a:r>
            <a:endParaRPr lang="en-US" sz="1400" dirty="0"/>
          </a:p>
          <a:p>
            <a:endParaRPr lang="en-US" sz="1400" dirty="0" smtClean="0"/>
          </a:p>
          <a:p>
            <a:endParaRPr lang="en-US" sz="1400" dirty="0"/>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20</a:t>
            </a:fld>
            <a:endParaRPr lang="en-US" dirty="0"/>
          </a:p>
        </p:txBody>
      </p:sp>
    </p:spTree>
    <p:extLst>
      <p:ext uri="{BB962C8B-B14F-4D97-AF65-F5344CB8AC3E}">
        <p14:creationId xmlns:p14="http://schemas.microsoft.com/office/powerpoint/2010/main" val="641505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project will be carried out in three phases – the construction of the marina and port infrastructure, including a new passenger pier, an offshore jetty, a yacht club and marina and commercial buildings at an estimated cost of €130 million. Extensions to the port and marina will be constructed at a further cost of €55 million.</a:t>
            </a:r>
          </a:p>
          <a:p>
            <a:r>
              <a:rPr lang="en-US" sz="1800" dirty="0" smtClean="0"/>
              <a:t>Running </a:t>
            </a:r>
            <a:r>
              <a:rPr lang="en-US" sz="1800" dirty="0"/>
              <a:t>in parallel with the cruise port project is the building of a new marina, five start hotels, leisure and retail development, all linked via a promenade to ‘down town’ Larnaka and its beaches. </a:t>
            </a:r>
          </a:p>
          <a:p>
            <a:endParaRPr lang="en-US" sz="1800"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21</a:t>
            </a:fld>
            <a:endParaRPr lang="en-US" dirty="0"/>
          </a:p>
        </p:txBody>
      </p:sp>
    </p:spTree>
    <p:extLst>
      <p:ext uri="{BB962C8B-B14F-4D97-AF65-F5344CB8AC3E}">
        <p14:creationId xmlns:p14="http://schemas.microsoft.com/office/powerpoint/2010/main" val="1869910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Under the agreement, </a:t>
            </a:r>
            <a:r>
              <a:rPr lang="en-US" sz="1800" dirty="0" err="1"/>
              <a:t>Zenon</a:t>
            </a:r>
            <a:r>
              <a:rPr lang="en-US" sz="1800" dirty="0"/>
              <a:t> is required to secure funding for the project within six months, while the first two phases of the project are to be completed within the next three years</a:t>
            </a: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22</a:t>
            </a:fld>
            <a:endParaRPr lang="en-US" dirty="0"/>
          </a:p>
        </p:txBody>
      </p:sp>
    </p:spTree>
    <p:extLst>
      <p:ext uri="{BB962C8B-B14F-4D97-AF65-F5344CB8AC3E}">
        <p14:creationId xmlns:p14="http://schemas.microsoft.com/office/powerpoint/2010/main" val="15224760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The new plan will </a:t>
            </a:r>
            <a:r>
              <a:rPr lang="en-US" sz="1800" dirty="0"/>
              <a:t>also provide some of the 200,000 square </a:t>
            </a:r>
            <a:r>
              <a:rPr lang="en-US" sz="1800" dirty="0" err="1"/>
              <a:t>metres</a:t>
            </a:r>
            <a:r>
              <a:rPr lang="en-US" sz="1800" dirty="0"/>
              <a:t> of land designated for the residential developments, bringing its total cost to €700 or €800 million</a:t>
            </a:r>
            <a:r>
              <a:rPr lang="en-US" sz="1800" dirty="0" smtClean="0"/>
              <a:t>.</a:t>
            </a:r>
          </a:p>
          <a:p>
            <a:endParaRPr lang="en-US" sz="1800" dirty="0"/>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23</a:t>
            </a:fld>
            <a:endParaRPr lang="en-US" dirty="0"/>
          </a:p>
        </p:txBody>
      </p:sp>
    </p:spTree>
    <p:extLst>
      <p:ext uri="{BB962C8B-B14F-4D97-AF65-F5344CB8AC3E}">
        <p14:creationId xmlns:p14="http://schemas.microsoft.com/office/powerpoint/2010/main" val="7229636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693FD4-8F83-4EF7-AC3F-0DC0388986B0}" type="slidenum">
              <a:rPr lang="en-US" smtClean="0"/>
              <a:pPr/>
              <a:t>24</a:t>
            </a:fld>
            <a:endParaRPr lang="en-US" dirty="0"/>
          </a:p>
        </p:txBody>
      </p:sp>
    </p:spTree>
    <p:extLst>
      <p:ext uri="{BB962C8B-B14F-4D97-AF65-F5344CB8AC3E}">
        <p14:creationId xmlns:p14="http://schemas.microsoft.com/office/powerpoint/2010/main" val="9913336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Larnaka port can currently accommodate </a:t>
            </a:r>
            <a:r>
              <a:rPr lang="en-US" sz="1800" b="1" dirty="0" smtClean="0"/>
              <a:t>relatively small cruise </a:t>
            </a:r>
            <a:r>
              <a:rPr lang="en-US" sz="1800" b="1" dirty="0"/>
              <a:t>ships </a:t>
            </a:r>
            <a:r>
              <a:rPr lang="en-US" sz="1800" dirty="0"/>
              <a:t>up to 290m at its South Quay with an alongside depth of 11.4m, with smaller vessel using the North Quay which is close to the port’s existing passenger terminal. </a:t>
            </a:r>
            <a:endParaRPr lang="en-US" sz="1800" dirty="0" smtClean="0"/>
          </a:p>
          <a:p>
            <a:endParaRPr lang="en-US" sz="1800" dirty="0"/>
          </a:p>
          <a:p>
            <a:r>
              <a:rPr lang="en-US" sz="1800" b="1" dirty="0" smtClean="0"/>
              <a:t>The </a:t>
            </a:r>
            <a:r>
              <a:rPr lang="en-US" sz="1800" b="1" dirty="0"/>
              <a:t>critical factor today in accepting larger cruise ships is the ship’s </a:t>
            </a:r>
            <a:r>
              <a:rPr lang="en-US" sz="1800" b="1" dirty="0" err="1"/>
              <a:t>manoeuvrability</a:t>
            </a:r>
            <a:r>
              <a:rPr lang="en-US" sz="1800" b="1" dirty="0"/>
              <a:t>. The port’s inner turning circle is for 300m vessels, but the new project </a:t>
            </a:r>
            <a:r>
              <a:rPr lang="en-US" sz="1800" b="1" dirty="0" smtClean="0"/>
              <a:t>expects </a:t>
            </a:r>
            <a:r>
              <a:rPr lang="en-US" sz="1800" b="1" dirty="0"/>
              <a:t>to increase this to 500m. </a:t>
            </a:r>
            <a:endParaRPr lang="en-US" sz="1800" b="1"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25</a:t>
            </a:fld>
            <a:endParaRPr lang="en-US" dirty="0"/>
          </a:p>
        </p:txBody>
      </p:sp>
    </p:spTree>
    <p:extLst>
      <p:ext uri="{BB962C8B-B14F-4D97-AF65-F5344CB8AC3E}">
        <p14:creationId xmlns:p14="http://schemas.microsoft.com/office/powerpoint/2010/main" val="21709570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‘Larnaka possesses the ideal conditions to become a home port serving the </a:t>
            </a:r>
            <a:endParaRPr lang="en-US" sz="1600" dirty="0" smtClean="0"/>
          </a:p>
          <a:p>
            <a:pPr marL="171450" indent="-171450">
              <a:buFont typeface="Arial" panose="020B0604020202020204" pitchFamily="34" charset="0"/>
              <a:buChar char="•"/>
            </a:pPr>
            <a:r>
              <a:rPr lang="en-US" sz="1600" dirty="0" smtClean="0"/>
              <a:t>Eastern </a:t>
            </a:r>
            <a:r>
              <a:rPr lang="en-US" sz="1600" dirty="0"/>
              <a:t>Mediterranean, </a:t>
            </a:r>
            <a:endParaRPr lang="en-US" sz="1600" dirty="0" smtClean="0"/>
          </a:p>
          <a:p>
            <a:pPr marL="171450" indent="-171450">
              <a:buFont typeface="Arial" panose="020B0604020202020204" pitchFamily="34" charset="0"/>
              <a:buChar char="•"/>
            </a:pPr>
            <a:r>
              <a:rPr lang="en-US" sz="1600" dirty="0" smtClean="0"/>
              <a:t>Greek </a:t>
            </a:r>
            <a:r>
              <a:rPr lang="en-US" sz="1600" dirty="0"/>
              <a:t>Islands, </a:t>
            </a:r>
            <a:endParaRPr lang="en-US" sz="1600" dirty="0" smtClean="0"/>
          </a:p>
          <a:p>
            <a:pPr marL="171450" indent="-171450">
              <a:buFont typeface="Arial" panose="020B0604020202020204" pitchFamily="34" charset="0"/>
              <a:buChar char="•"/>
            </a:pPr>
            <a:r>
              <a:rPr lang="en-US" sz="1600" dirty="0" smtClean="0"/>
              <a:t>Black </a:t>
            </a:r>
            <a:r>
              <a:rPr lang="en-US" sz="1600" dirty="0"/>
              <a:t>Sea and the </a:t>
            </a:r>
            <a:endParaRPr lang="en-US" sz="1600" dirty="0" smtClean="0"/>
          </a:p>
          <a:p>
            <a:pPr marL="171450" indent="-171450">
              <a:buFont typeface="Arial" panose="020B0604020202020204" pitchFamily="34" charset="0"/>
              <a:buChar char="•"/>
            </a:pPr>
            <a:r>
              <a:rPr lang="en-US" sz="1600" dirty="0" smtClean="0"/>
              <a:t>Holy </a:t>
            </a:r>
            <a:r>
              <a:rPr lang="en-US" sz="1600" dirty="0"/>
              <a:t>Land, </a:t>
            </a:r>
            <a:endParaRPr lang="en-US" sz="1600" dirty="0" smtClean="0"/>
          </a:p>
          <a:p>
            <a:r>
              <a:rPr lang="en-US" sz="1600" dirty="0" smtClean="0"/>
              <a:t>with </a:t>
            </a:r>
            <a:r>
              <a:rPr lang="en-US" sz="1600" dirty="0"/>
              <a:t>particular attraction to </a:t>
            </a:r>
            <a:endParaRPr lang="en-US" sz="1600" dirty="0" smtClean="0"/>
          </a:p>
          <a:p>
            <a:pPr marL="171450" indent="-171450">
              <a:buFont typeface="Arial" panose="020B0604020202020204" pitchFamily="34" charset="0"/>
              <a:buChar char="•"/>
            </a:pPr>
            <a:r>
              <a:rPr lang="en-US" sz="1600" dirty="0" smtClean="0"/>
              <a:t>British</a:t>
            </a:r>
            <a:r>
              <a:rPr lang="en-US" sz="1600" dirty="0"/>
              <a:t>, </a:t>
            </a:r>
            <a:endParaRPr lang="en-US" sz="1600" dirty="0" smtClean="0"/>
          </a:p>
          <a:p>
            <a:pPr marL="171450" indent="-171450">
              <a:buFont typeface="Arial" panose="020B0604020202020204" pitchFamily="34" charset="0"/>
              <a:buChar char="•"/>
            </a:pPr>
            <a:r>
              <a:rPr lang="en-US" sz="1600" dirty="0" smtClean="0"/>
              <a:t>German </a:t>
            </a:r>
            <a:r>
              <a:rPr lang="en-US" sz="1600" dirty="0"/>
              <a:t>and </a:t>
            </a:r>
            <a:endParaRPr lang="en-US" sz="1600" dirty="0" smtClean="0"/>
          </a:p>
          <a:p>
            <a:pPr marL="171450" indent="-171450">
              <a:buFont typeface="Arial" panose="020B0604020202020204" pitchFamily="34" charset="0"/>
              <a:buChar char="•"/>
            </a:pPr>
            <a:r>
              <a:rPr lang="en-US" sz="1600" dirty="0" smtClean="0"/>
              <a:t>Cypriot </a:t>
            </a:r>
            <a:r>
              <a:rPr lang="en-US" sz="1600" dirty="0"/>
              <a:t>cruise lines. </a:t>
            </a:r>
            <a:endParaRPr lang="en-US" sz="1600" dirty="0" smtClean="0"/>
          </a:p>
          <a:p>
            <a:endParaRPr lang="en-US" sz="1600" dirty="0"/>
          </a:p>
          <a:p>
            <a:r>
              <a:rPr lang="en-US" sz="1600" dirty="0" smtClean="0"/>
              <a:t>The </a:t>
            </a:r>
            <a:r>
              <a:rPr lang="en-US" sz="1600" dirty="0"/>
              <a:t>home port advantages of Larnaka are: </a:t>
            </a:r>
            <a:endParaRPr lang="en-US" sz="1600" dirty="0" smtClean="0"/>
          </a:p>
          <a:p>
            <a:pPr marL="171450" indent="-171450">
              <a:buFont typeface="Arial" panose="020B0604020202020204" pitchFamily="34" charset="0"/>
              <a:buChar char="•"/>
            </a:pPr>
            <a:r>
              <a:rPr lang="en-US" sz="1600" dirty="0" smtClean="0"/>
              <a:t>close </a:t>
            </a:r>
            <a:r>
              <a:rPr lang="en-US" sz="1600" dirty="0"/>
              <a:t>proximity to the most advanced airport in the Eastern Mediterranean; </a:t>
            </a:r>
            <a:endParaRPr lang="en-US" sz="1600" dirty="0" smtClean="0"/>
          </a:p>
          <a:p>
            <a:pPr marL="171450" indent="-171450">
              <a:buFont typeface="Arial" panose="020B0604020202020204" pitchFamily="34" charset="0"/>
              <a:buChar char="•"/>
            </a:pPr>
            <a:r>
              <a:rPr lang="en-US" sz="1600" dirty="0"/>
              <a:t>W</a:t>
            </a:r>
            <a:r>
              <a:rPr lang="en-US" sz="1600" dirty="0" smtClean="0"/>
              <a:t>alking </a:t>
            </a:r>
            <a:r>
              <a:rPr lang="en-US" sz="1600" dirty="0"/>
              <a:t>distance from the port to the town </a:t>
            </a:r>
            <a:r>
              <a:rPr lang="en-US" sz="1600" dirty="0" err="1"/>
              <a:t>centre</a:t>
            </a:r>
            <a:r>
              <a:rPr lang="en-US" sz="1600" dirty="0"/>
              <a:t>; </a:t>
            </a:r>
            <a:endParaRPr lang="en-US" sz="1600" dirty="0" smtClean="0"/>
          </a:p>
          <a:p>
            <a:pPr marL="171450" indent="-171450">
              <a:buFont typeface="Arial" panose="020B0604020202020204" pitchFamily="34" charset="0"/>
              <a:buChar char="•"/>
            </a:pPr>
            <a:r>
              <a:rPr lang="en-US" sz="1600" dirty="0" smtClean="0"/>
              <a:t>proactive </a:t>
            </a:r>
            <a:r>
              <a:rPr lang="en-US" sz="1600" dirty="0"/>
              <a:t>cultural events </a:t>
            </a:r>
            <a:r>
              <a:rPr lang="en-US" sz="1600" dirty="0" err="1"/>
              <a:t>organised</a:t>
            </a:r>
            <a:r>
              <a:rPr lang="en-US" sz="1600" dirty="0"/>
              <a:t> by the Larnaka Municipality and </a:t>
            </a:r>
            <a:endParaRPr lang="en-US" sz="1600" dirty="0" smtClean="0"/>
          </a:p>
          <a:p>
            <a:pPr marL="171450" indent="-171450">
              <a:buFont typeface="Arial" panose="020B0604020202020204" pitchFamily="34" charset="0"/>
              <a:buChar char="•"/>
            </a:pPr>
            <a:r>
              <a:rPr lang="en-US" sz="1600" dirty="0" smtClean="0"/>
              <a:t>an </a:t>
            </a:r>
            <a:r>
              <a:rPr lang="en-US" sz="1600" dirty="0"/>
              <a:t>excellent strategic location.’</a:t>
            </a:r>
            <a:br>
              <a:rPr lang="en-US" sz="1600" dirty="0"/>
            </a:br>
            <a:r>
              <a:rPr lang="en-US" sz="1600" dirty="0"/>
              <a:t/>
            </a:r>
            <a:br>
              <a:rPr lang="en-US" sz="1600" dirty="0"/>
            </a:br>
            <a:endParaRPr lang="en-US" sz="1600"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26</a:t>
            </a:fld>
            <a:endParaRPr lang="en-US" dirty="0"/>
          </a:p>
        </p:txBody>
      </p:sp>
    </p:spTree>
    <p:extLst>
      <p:ext uri="{BB962C8B-B14F-4D97-AF65-F5344CB8AC3E}">
        <p14:creationId xmlns:p14="http://schemas.microsoft.com/office/powerpoint/2010/main" val="27752471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27</a:t>
            </a:fld>
            <a:endParaRPr lang="en-US" dirty="0"/>
          </a:p>
        </p:txBody>
      </p:sp>
    </p:spTree>
    <p:extLst>
      <p:ext uri="{BB962C8B-B14F-4D97-AF65-F5344CB8AC3E}">
        <p14:creationId xmlns:p14="http://schemas.microsoft.com/office/powerpoint/2010/main" val="3850324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St Lazarus Church</a:t>
            </a: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a:t>
            </a:fld>
            <a:endParaRPr lang="en-US" dirty="0"/>
          </a:p>
        </p:txBody>
      </p:sp>
    </p:spTree>
    <p:extLst>
      <p:ext uri="{BB962C8B-B14F-4D97-AF65-F5344CB8AC3E}">
        <p14:creationId xmlns:p14="http://schemas.microsoft.com/office/powerpoint/2010/main" val="4039741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Larnaka International Airport</a:t>
            </a: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4</a:t>
            </a:fld>
            <a:endParaRPr lang="en-US" dirty="0"/>
          </a:p>
        </p:txBody>
      </p:sp>
    </p:spTree>
    <p:extLst>
      <p:ext uri="{BB962C8B-B14F-4D97-AF65-F5344CB8AC3E}">
        <p14:creationId xmlns:p14="http://schemas.microsoft.com/office/powerpoint/2010/main" val="4039741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none" dirty="0" err="1" smtClean="0">
                <a:effectLst/>
              </a:rPr>
              <a:t>Pierides</a:t>
            </a:r>
            <a:r>
              <a:rPr lang="en-US" u="none" dirty="0" smtClean="0">
                <a:effectLst/>
              </a:rPr>
              <a:t> Museum</a:t>
            </a: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5</a:t>
            </a:fld>
            <a:endParaRPr lang="en-US" dirty="0"/>
          </a:p>
        </p:txBody>
      </p:sp>
    </p:spTree>
    <p:extLst>
      <p:ext uri="{BB962C8B-B14F-4D97-AF65-F5344CB8AC3E}">
        <p14:creationId xmlns:p14="http://schemas.microsoft.com/office/powerpoint/2010/main" val="4039741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Europe square</a:t>
            </a: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6</a:t>
            </a:fld>
            <a:endParaRPr lang="en-US" dirty="0"/>
          </a:p>
        </p:txBody>
      </p:sp>
    </p:spTree>
    <p:extLst>
      <p:ext uri="{BB962C8B-B14F-4D97-AF65-F5344CB8AC3E}">
        <p14:creationId xmlns:p14="http://schemas.microsoft.com/office/powerpoint/2010/main" val="4039741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Building of District Administration </a:t>
            </a:r>
            <a:r>
              <a:rPr lang="en-US" dirty="0" err="1" smtClean="0">
                <a:effectLst/>
              </a:rPr>
              <a:t>Larnaca</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7</a:t>
            </a:fld>
            <a:endParaRPr lang="en-US" dirty="0"/>
          </a:p>
        </p:txBody>
      </p:sp>
    </p:spTree>
    <p:extLst>
      <p:ext uri="{BB962C8B-B14F-4D97-AF65-F5344CB8AC3E}">
        <p14:creationId xmlns:p14="http://schemas.microsoft.com/office/powerpoint/2010/main" val="4039741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smtClean="0"/>
              <a:t>Kamares</a:t>
            </a:r>
            <a:r>
              <a:rPr lang="en-US" b="1" dirty="0" smtClean="0"/>
              <a:t> old aqueduct</a:t>
            </a: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8</a:t>
            </a:fld>
            <a:endParaRPr lang="en-US" dirty="0"/>
          </a:p>
        </p:txBody>
      </p:sp>
    </p:spTree>
    <p:extLst>
      <p:ext uri="{BB962C8B-B14F-4D97-AF65-F5344CB8AC3E}">
        <p14:creationId xmlns:p14="http://schemas.microsoft.com/office/powerpoint/2010/main" val="4039741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Hermes square</a:t>
            </a: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9</a:t>
            </a:fld>
            <a:endParaRPr lang="en-US" dirty="0"/>
          </a:p>
        </p:txBody>
      </p:sp>
    </p:spTree>
    <p:extLst>
      <p:ext uri="{BB962C8B-B14F-4D97-AF65-F5344CB8AC3E}">
        <p14:creationId xmlns:p14="http://schemas.microsoft.com/office/powerpoint/2010/main" val="40397419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1"/>
          <p:cNvSpPr>
            <a:spLocks noGrp="1"/>
          </p:cNvSpPr>
          <p:nvPr>
            <p:ph type="ctrTitle" hasCustomPrompt="1"/>
          </p:nvPr>
        </p:nvSpPr>
        <p:spPr>
          <a:xfrm>
            <a:off x="2590800" y="2286000"/>
            <a:ext cx="6180224" cy="1470025"/>
          </a:xfrm>
        </p:spPr>
        <p:txBody>
          <a:bodyPr anchor="t"/>
          <a:lstStyle>
            <a:lvl1pPr algn="r">
              <a:defRPr b="1" cap="small" baseline="0">
                <a:solidFill>
                  <a:srgbClr val="0033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62400" y="4038600"/>
            <a:ext cx="4772528"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7" name="Picture 6"/>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251"/>
            <a:ext cx="3721618" cy="6858000"/>
          </a:xfrm>
          <a:prstGeom prst="rect">
            <a:avLst/>
          </a:prstGeom>
        </p:spPr>
      </p:pic>
      <p:sp>
        <p:nvSpPr>
          <p:cNvPr id="10" name="Picture Placeholder 9"/>
          <p:cNvSpPr>
            <a:spLocks noGrp="1"/>
          </p:cNvSpPr>
          <p:nvPr>
            <p:ph type="pic" sz="quarter" idx="13" hasCustomPrompt="1"/>
          </p:nvPr>
        </p:nvSpPr>
        <p:spPr>
          <a:xfrm>
            <a:off x="6858000" y="5105400"/>
            <a:ext cx="1828800" cy="990600"/>
          </a:xfrm>
        </p:spPr>
        <p:txBody>
          <a:bodyPr>
            <a:normAutofit/>
          </a:bodyPr>
          <a:lstStyle>
            <a:lvl1pPr marL="0" indent="0" algn="ctr">
              <a:buNone/>
              <a:defRPr sz="2000" baseline="0"/>
            </a:lvl1pPr>
          </a:lstStyle>
          <a:p>
            <a:r>
              <a:rPr lang="en-US" dirty="0" smtClean="0"/>
              <a:t>Company Logo</a:t>
            </a:r>
            <a:endParaRPr lang="en-US"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7B281C-5159-4971-8228-52B9A72E9ED2}" type="datetimeFigureOut">
              <a:rPr lang="en-US" smtClean="0"/>
              <a:pPr/>
              <a:t>11/19/2013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7B281C-5159-4971-8228-52B9A72E9ED2}" type="datetimeFigureOut">
              <a:rPr lang="en-US" smtClean="0"/>
              <a:pPr/>
              <a:t>11/19/2013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ackground Only">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3" name="Date Placeholder 3"/>
          <p:cNvSpPr>
            <a:spLocks noGrp="1"/>
          </p:cNvSpPr>
          <p:nvPr>
            <p:ph type="dt" sz="half" idx="10"/>
          </p:nvPr>
        </p:nvSpPr>
        <p:spPr>
          <a:xfrm>
            <a:off x="762000" y="6356350"/>
            <a:ext cx="2133600" cy="365125"/>
          </a:xfrm>
        </p:spPr>
        <p:txBody>
          <a:bodyPr/>
          <a:lstStyle/>
          <a:p>
            <a:fld id="{757B281C-5159-4971-8228-52B9A72E9ED2}" type="datetimeFigureOut">
              <a:rPr lang="en-US" smtClean="0"/>
              <a:pPr/>
              <a:t>11/19/2013</a:t>
            </a:fld>
            <a:endParaRPr lang="en-US" dirty="0"/>
          </a:p>
        </p:txBody>
      </p:sp>
      <p:sp>
        <p:nvSpPr>
          <p:cNvPr id="4" name="Footer Placeholder 4"/>
          <p:cNvSpPr>
            <a:spLocks noGrp="1"/>
          </p:cNvSpPr>
          <p:nvPr>
            <p:ph type="ftr" sz="quarter" idx="11"/>
          </p:nvPr>
        </p:nvSpPr>
        <p:spPr>
          <a:xfrm>
            <a:off x="3352800" y="6356350"/>
            <a:ext cx="2895600" cy="365125"/>
          </a:xfrm>
        </p:spPr>
        <p:txBody>
          <a:bodyPr/>
          <a:lstStyle/>
          <a:p>
            <a:endParaRPr lang="en-US" dirty="0"/>
          </a:p>
        </p:txBody>
      </p:sp>
      <p:sp>
        <p:nvSpPr>
          <p:cNvPr id="5" name="Slide Number Placeholder 5"/>
          <p:cNvSpPr>
            <a:spLocks noGrp="1"/>
          </p:cNvSpPr>
          <p:nvPr>
            <p:ph type="sldNum" sz="quarter" idx="12"/>
          </p:nvPr>
        </p:nvSpPr>
        <p:spPr>
          <a:xfrm>
            <a:off x="6705600" y="6356350"/>
            <a:ext cx="2133600" cy="365125"/>
          </a:xfrm>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3161049" y="-3176815"/>
            <a:ext cx="2819400" cy="9173031"/>
          </a:xfrm>
          <a:prstGeom prst="rect">
            <a:avLst/>
          </a:prstGeom>
        </p:spPr>
      </p:pic>
      <p:sp>
        <p:nvSpPr>
          <p:cNvPr id="2" name="Title 1"/>
          <p:cNvSpPr>
            <a:spLocks noGrp="1"/>
          </p:cNvSpPr>
          <p:nvPr>
            <p:ph type="title" hasCustomPrompt="1"/>
          </p:nvPr>
        </p:nvSpPr>
        <p:spPr>
          <a:xfrm>
            <a:off x="4572000" y="3048000"/>
            <a:ext cx="4343400" cy="1362075"/>
          </a:xfrm>
        </p:spPr>
        <p:txBody>
          <a:bodyPr anchor="b" anchorCtr="0"/>
          <a:lstStyle>
            <a:lvl1pPr algn="l">
              <a:defRPr sz="4000" b="1" cap="small" baseline="0">
                <a:solidFill>
                  <a:srgbClr val="003300"/>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757B281C-5159-4971-8228-52B9A72E9ED2}" type="datetimeFigureOut">
              <a:rPr lang="en-US" smtClean="0"/>
              <a:pPr/>
              <a:t>11/19/2013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
        <p:nvSpPr>
          <p:cNvPr id="10" name="Picture Placeholder 9"/>
          <p:cNvSpPr>
            <a:spLocks noGrp="1"/>
          </p:cNvSpPr>
          <p:nvPr>
            <p:ph type="pic" sz="quarter" idx="13" hasCustomPrompt="1"/>
          </p:nvPr>
        </p:nvSpPr>
        <p:spPr>
          <a:xfrm>
            <a:off x="6781800" y="5334000"/>
            <a:ext cx="2133600" cy="990600"/>
          </a:xfrm>
        </p:spPr>
        <p:txBody>
          <a:bodyPr>
            <a:normAutofit/>
          </a:bodyPr>
          <a:lstStyle>
            <a:lvl1pPr marL="0" indent="0" algn="ctr">
              <a:buNone/>
              <a:defRPr sz="1800"/>
            </a:lvl1pPr>
          </a:lstStyle>
          <a:p>
            <a:r>
              <a:rPr lang="en-US" dirty="0" smtClean="0"/>
              <a:t>Company Logo</a:t>
            </a:r>
            <a:endParaRPr lang="en-US"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269632"/>
            <a:ext cx="8077200" cy="1143000"/>
          </a:xfrm>
        </p:spPr>
        <p:txBody>
          <a:bodyPr anchor="ctr" anchorCtr="0"/>
          <a:lstStyle>
            <a:lvl1pPr algn="l">
              <a:defRPr lang="en-US" dirty="0"/>
            </a:lvl1pPr>
          </a:lstStyle>
          <a:p>
            <a:r>
              <a:rPr lang="en-US" dirty="0" smtClean="0"/>
              <a:t>Click To Edit Master Title Style</a:t>
            </a:r>
            <a:endParaRPr lang="en-US" dirty="0"/>
          </a:p>
        </p:txBody>
      </p:sp>
      <p:sp>
        <p:nvSpPr>
          <p:cNvPr id="3" name="Content Placeholder 2"/>
          <p:cNvSpPr>
            <a:spLocks noGrp="1"/>
          </p:cNvSpPr>
          <p:nvPr>
            <p:ph idx="1"/>
          </p:nvPr>
        </p:nvSpPr>
        <p:spPr>
          <a:xfrm>
            <a:off x="762000" y="1596413"/>
            <a:ext cx="80772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7B281C-5159-4971-8228-52B9A72E9ED2}" type="datetimeFigureOut">
              <a:rPr lang="en-US" smtClean="0"/>
              <a:pPr/>
              <a:t>11/19/2013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705600" y="6356350"/>
            <a:ext cx="2133600" cy="365125"/>
          </a:xfrm>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7B281C-5159-4971-8228-52B9A72E9ED2}" type="datetimeFigureOut">
              <a:rPr lang="en-US" smtClean="0"/>
              <a:pPr/>
              <a:t>11/19/2013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36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36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7B281C-5159-4971-8228-52B9A72E9ED2}" type="datetimeFigureOut">
              <a:rPr lang="en-US" smtClean="0"/>
              <a:pPr/>
              <a:t>11/19/2013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036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7B281C-5159-4971-8228-52B9A72E9ED2}" type="datetimeFigureOut">
              <a:rPr lang="en-US" smtClean="0"/>
              <a:pPr/>
              <a:t>11/19/2013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7B281C-5159-4971-8228-52B9A72E9ED2}" type="datetimeFigureOut">
              <a:rPr lang="en-US" smtClean="0"/>
              <a:pPr/>
              <a:t>11/19/2013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7B281C-5159-4971-8228-52B9A72E9ED2}" type="datetimeFigureOut">
              <a:rPr lang="en-US" smtClean="0"/>
              <a:pPr/>
              <a:t>11/19/2013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274638"/>
            <a:ext cx="5867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7B281C-5159-4971-8228-52B9A72E9ED2}" type="datetimeFigureOut">
              <a:rPr lang="en-US" smtClean="0"/>
              <a:pPr/>
              <a:t>11/19/2013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Placeholder 1"/>
          <p:cNvSpPr>
            <a:spLocks noGrp="1"/>
          </p:cNvSpPr>
          <p:nvPr>
            <p:ph type="title"/>
          </p:nvPr>
        </p:nvSpPr>
        <p:spPr>
          <a:xfrm>
            <a:off x="762000" y="274638"/>
            <a:ext cx="80772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1600200"/>
            <a:ext cx="80772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20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7B281C-5159-4971-8228-52B9A72E9ED2}" type="datetimeFigureOut">
              <a:rPr lang="en-US" smtClean="0"/>
              <a:pPr/>
              <a:t>11/19/2013</a:t>
            </a:fld>
            <a:endParaRPr lang="en-US" dirty="0"/>
          </a:p>
        </p:txBody>
      </p:sp>
      <p:sp>
        <p:nvSpPr>
          <p:cNvPr id="5" name="Footer Placeholder 4"/>
          <p:cNvSpPr>
            <a:spLocks noGrp="1"/>
          </p:cNvSpPr>
          <p:nvPr>
            <p:ph type="ftr" sz="quarter" idx="3"/>
          </p:nvPr>
        </p:nvSpPr>
        <p:spPr>
          <a:xfrm>
            <a:off x="33528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7056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6E5A2-EC83-451F-A719-9AC1370DD5CF}" type="slidenum">
              <a:rPr lang="en-US" smtClean="0"/>
              <a:pPr/>
              <a:t>‹#›</a:t>
            </a:fld>
            <a:endParaRPr lang="en-US" dirty="0"/>
          </a:p>
        </p:txBody>
      </p:sp>
      <p:pic>
        <p:nvPicPr>
          <p:cNvPr id="8" name="Picture 7"/>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52400" y="-109183"/>
            <a:ext cx="818707" cy="708318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6" r:id="rId6"/>
    <p:sldLayoutId id="2147483657" r:id="rId7"/>
    <p:sldLayoutId id="2147483658" r:id="rId8"/>
    <p:sldLayoutId id="2147483659" r:id="rId9"/>
    <p:sldLayoutId id="2147483654" r:id="rId10"/>
    <p:sldLayoutId id="2147483655" r:id="rId11"/>
    <p:sldLayoutId id="2147483663" r:id="rId12"/>
  </p:sldLayoutIdLst>
  <p:transition spd="slow">
    <p:wipe dir="d"/>
  </p:transition>
  <p:timing>
    <p:tnLst>
      <p:par>
        <p:cTn id="1" dur="indefinite" restart="never" nodeType="tmRoot"/>
      </p:par>
    </p:tnLst>
  </p:timing>
  <p:txStyles>
    <p:titleStyle>
      <a:lvl1pPr algn="l" defTabSz="914400" rtl="0" eaLnBrk="1" latinLnBrk="0" hangingPunct="1">
        <a:spcBef>
          <a:spcPct val="0"/>
        </a:spcBef>
        <a:buNone/>
        <a:defRPr lang="en-US" sz="4400" kern="1200" dirty="0" smtClean="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jpe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en.wikipedia.org/wiki/File:Larnaca_seafront_panoramic.jpg" TargetMode="External"/><Relationship Id="rId5" Type="http://schemas.openxmlformats.org/officeDocument/2006/relationships/image" Target="../media/image15.jpeg"/><Relationship Id="rId4" Type="http://schemas.openxmlformats.org/officeDocument/2006/relationships/hyperlink" Target="//upload.wikimedia.org/wikipedia/commons/7/71/Street_in_town_center.JPG"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upload.wikimedia.org/wikipedia/commons/c/c7/Larnaca_fort.JP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hyperlink" Target="//upload.wikimedia.org/wikipedia/commons/d/dc/Palm_trees_promenade.JP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6.jpeg"/><Relationship Id="rId5" Type="http://schemas.openxmlformats.org/officeDocument/2006/relationships/notesSlide" Target="../notesSlides/notesSlide14.xml"/><Relationship Id="rId4"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6.jpe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hyperlink" Target="//upload.wikimedia.org/wikipedia/commons/5/58/Saint_Lazarus_church.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hyperlink" Target="//upload.wikimedia.org/wikipedia/commons/b/bb/Larnaka_International_Airport.JP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hyperlink" Target="//upload.wikimedia.org/wikipedia/commons/f/f9/Pierides_Museum.JP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hyperlink" Target="//upload.wikimedia.org/wikipedia/commons/a/a8/Europe_square.JP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hyperlink" Target="//upload.wikimedia.org/wikipedia/commons/0/0a/District_administration_larnaca.JP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hyperlink" Target="//upload.wikimedia.org/wikipedia/commons/a/a3/Kamares_old_aqueduct.JP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hyperlink" Target="//upload.wikimedia.org/wikipedia/commons/2/22/Ermou_square.JP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p:txBody>
          <a:bodyPr/>
          <a:lstStyle/>
          <a:p>
            <a:pPr eaLnBrk="0" hangingPunct="0"/>
            <a:r>
              <a:rPr lang="en-US" dirty="0"/>
              <a:t>Larnaka Municipality</a:t>
            </a:r>
            <a:br>
              <a:rPr lang="en-US" dirty="0"/>
            </a:br>
            <a:r>
              <a:rPr lang="en-US" dirty="0"/>
              <a:t>Cyprus</a:t>
            </a:r>
            <a:endParaRPr lang="el-GR" dirty="0"/>
          </a:p>
        </p:txBody>
      </p:sp>
      <p:sp>
        <p:nvSpPr>
          <p:cNvPr id="3" name="Subtitle 2"/>
          <p:cNvSpPr>
            <a:spLocks noGrp="1"/>
          </p:cNvSpPr>
          <p:nvPr>
            <p:ph type="subTitle" idx="1"/>
            <p:custDataLst>
              <p:tags r:id="rId3"/>
            </p:custDataLst>
          </p:nvPr>
        </p:nvSpPr>
        <p:spPr>
          <a:xfrm>
            <a:off x="3962400" y="4038600"/>
            <a:ext cx="4772528" cy="1766664"/>
          </a:xfrm>
        </p:spPr>
        <p:txBody>
          <a:bodyPr>
            <a:normAutofit/>
          </a:bodyPr>
          <a:lstStyle/>
          <a:p>
            <a:r>
              <a:rPr lang="en-US" sz="2400" dirty="0" err="1" smtClean="0">
                <a:latin typeface="+mn-lt"/>
              </a:rPr>
              <a:t>Petros</a:t>
            </a:r>
            <a:r>
              <a:rPr lang="en-US" sz="2400" dirty="0" smtClean="0">
                <a:latin typeface="+mn-lt"/>
              </a:rPr>
              <a:t> Christodoulou</a:t>
            </a:r>
          </a:p>
          <a:p>
            <a:r>
              <a:rPr lang="en-US" sz="2400" dirty="0" smtClean="0">
                <a:latin typeface="+mn-lt"/>
              </a:rPr>
              <a:t>Deputy Mayor</a:t>
            </a:r>
          </a:p>
          <a:p>
            <a:r>
              <a:rPr lang="en-GB" sz="2400" dirty="0" smtClean="0">
                <a:latin typeface="+mn-lt"/>
              </a:rPr>
              <a:t>Barcelona </a:t>
            </a:r>
            <a:br>
              <a:rPr lang="en-GB" sz="2400" dirty="0" smtClean="0">
                <a:latin typeface="+mn-lt"/>
              </a:rPr>
            </a:br>
            <a:fld id="{8EA2179C-FA05-4A96-8842-E52144B2208A}" type="datetime2">
              <a:rPr lang="en-GB" sz="2400" smtClean="0">
                <a:latin typeface="+mn-lt"/>
              </a:rPr>
              <a:t>Tuesday, 19 November 2013</a:t>
            </a:fld>
            <a:endParaRPr lang="en-US" sz="2400" dirty="0">
              <a:latin typeface="+mn-lt"/>
            </a:endParaRPr>
          </a:p>
        </p:txBody>
      </p:sp>
      <p:pic>
        <p:nvPicPr>
          <p:cNvPr id="4" name="Picture 4"/>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164288" y="435978"/>
            <a:ext cx="1600200" cy="1525588"/>
          </a:xfrm>
          <a:prstGeom prst="rect">
            <a:avLst/>
          </a:prstGeom>
          <a:noFill/>
          <a:ln w="9525">
            <a:noFill/>
            <a:miter lim="800000"/>
            <a:headEnd/>
            <a:tailEnd/>
          </a:ln>
        </p:spPr>
      </p:pic>
    </p:spTree>
    <p:custDataLst>
      <p:tags r:id="rId1"/>
    </p:custData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826143" y="260648"/>
            <a:ext cx="1147022" cy="1093540"/>
          </a:xfrm>
          <a:prstGeom prst="rect">
            <a:avLst/>
          </a:prstGeom>
          <a:noFill/>
          <a:ln w="9525">
            <a:noFill/>
            <a:miter lim="800000"/>
            <a:headEnd/>
            <a:tailEnd/>
          </a:ln>
        </p:spPr>
      </p:pic>
      <p:pic>
        <p:nvPicPr>
          <p:cNvPr id="3" name="Picture 6" descr="File:Street in town center.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24" y="0"/>
            <a:ext cx="3781425" cy="57054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2" descr="http://upload.wikimedia.org/wikipedia/commons/thumb/5/55/Larnaca_seafront_panoramic.jpg/900px-Larnaca_seafront_panoramic.jpg">
            <a:hlinkClick r:id="rId6" tooltip="Larnaca seafront panorama"/>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593" y="4744928"/>
            <a:ext cx="8572500" cy="1704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700009"/>
      </p:ext>
    </p:extLst>
  </p:cSld>
  <p:clrMapOvr>
    <a:masterClrMapping/>
  </p:clrMapOvr>
  <p:transition spd="slow">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le:Larnaca fort.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876" y="1062958"/>
            <a:ext cx="8321572" cy="55130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826143" y="260648"/>
            <a:ext cx="1147022" cy="1093540"/>
          </a:xfrm>
          <a:prstGeom prst="rect">
            <a:avLst/>
          </a:prstGeom>
          <a:noFill/>
          <a:ln w="9525">
            <a:noFill/>
            <a:miter lim="800000"/>
            <a:headEnd/>
            <a:tailEnd/>
          </a:ln>
        </p:spPr>
      </p:pic>
    </p:spTree>
    <p:extLst>
      <p:ext uri="{BB962C8B-B14F-4D97-AF65-F5344CB8AC3E}">
        <p14:creationId xmlns:p14="http://schemas.microsoft.com/office/powerpoint/2010/main" val="3048700009"/>
      </p:ext>
    </p:extLst>
  </p:cSld>
  <p:clrMapOvr>
    <a:masterClrMapping/>
  </p:clrMapOvr>
  <p:transition spd="slow">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le:Palm trees promenade.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287" y="1049618"/>
            <a:ext cx="7984367" cy="52896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826143" y="260648"/>
            <a:ext cx="1147022" cy="1093540"/>
          </a:xfrm>
          <a:prstGeom prst="rect">
            <a:avLst/>
          </a:prstGeom>
          <a:noFill/>
          <a:ln w="9525">
            <a:noFill/>
            <a:miter lim="800000"/>
            <a:headEnd/>
            <a:tailEnd/>
          </a:ln>
        </p:spPr>
      </p:pic>
    </p:spTree>
    <p:extLst>
      <p:ext uri="{BB962C8B-B14F-4D97-AF65-F5344CB8AC3E}">
        <p14:creationId xmlns:p14="http://schemas.microsoft.com/office/powerpoint/2010/main" val="3048700009"/>
      </p:ext>
    </p:extLst>
  </p:cSld>
  <p:clrMapOvr>
    <a:masterClrMapping/>
  </p:clrMapOvr>
  <p:transition spd="slow">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32" name="Picture 24" descr="http://upload.wikimedia.org/wikipedia/commons/1/15/Cranes_Limassol_Harbour_20110703.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3792" y="260648"/>
            <a:ext cx="8280920" cy="62106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826143" y="260648"/>
            <a:ext cx="1147022" cy="1093540"/>
          </a:xfrm>
          <a:prstGeom prst="rect">
            <a:avLst/>
          </a:prstGeom>
          <a:noFill/>
          <a:ln w="9525">
            <a:noFill/>
            <a:miter lim="800000"/>
            <a:headEnd/>
            <a:tailEnd/>
          </a:ln>
        </p:spPr>
      </p:pic>
    </p:spTree>
    <p:extLst>
      <p:ext uri="{BB962C8B-B14F-4D97-AF65-F5344CB8AC3E}">
        <p14:creationId xmlns:p14="http://schemas.microsoft.com/office/powerpoint/2010/main" val="373978420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path" presetSubtype="0" accel="50000" decel="50000" fill="hold" nodeType="clickEffect">
                                  <p:stCondLst>
                                    <p:cond delay="0"/>
                                  </p:stCondLst>
                                  <p:childTnLst>
                                    <p:animMotion origin="layout" path="M 0 0 L -0.04 0.067 C -0.049 0.081 -0.054 0.102 -0.054 0.124 C -0.054 0.149 -0.049 0.169 -0.04 0.183 L 0 0.25 E" pathEditMode="relative" ptsTypes="">
                                      <p:cBhvr>
                                        <p:cTn id="6"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smtClean="0"/>
              <a:t>Larnaka Port</a:t>
            </a:r>
            <a:endParaRPr lang="en-US" dirty="0"/>
          </a:p>
        </p:txBody>
      </p:sp>
      <p:sp>
        <p:nvSpPr>
          <p:cNvPr id="5" name="Content Placeholder 4"/>
          <p:cNvSpPr>
            <a:spLocks noGrp="1"/>
          </p:cNvSpPr>
          <p:nvPr>
            <p:ph idx="1"/>
            <p:custDataLst>
              <p:tags r:id="rId3"/>
            </p:custDataLst>
          </p:nvPr>
        </p:nvSpPr>
        <p:spPr/>
        <p:txBody>
          <a:bodyPr>
            <a:normAutofit/>
          </a:bodyPr>
          <a:lstStyle/>
          <a:p>
            <a:r>
              <a:rPr lang="en-US" dirty="0" smtClean="0"/>
              <a:t>The Past ….</a:t>
            </a:r>
          </a:p>
          <a:p>
            <a:r>
              <a:rPr lang="en-GB" dirty="0" smtClean="0"/>
              <a:t>Present status</a:t>
            </a:r>
          </a:p>
          <a:p>
            <a:r>
              <a:rPr lang="en-GB" dirty="0" smtClean="0"/>
              <a:t>Meeting the future</a:t>
            </a:r>
            <a:endParaRPr lang="en-US" dirty="0" smtClean="0"/>
          </a:p>
          <a:p>
            <a:pPr marL="0" indent="0">
              <a:buNone/>
            </a:pPr>
            <a:endParaRPr lang="en-US" dirty="0" smtClean="0"/>
          </a:p>
        </p:txBody>
      </p:sp>
      <p:pic>
        <p:nvPicPr>
          <p:cNvPr id="4" name="Picture 4"/>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730511" y="116632"/>
            <a:ext cx="1147022" cy="1093540"/>
          </a:xfrm>
          <a:prstGeom prst="rect">
            <a:avLst/>
          </a:prstGeom>
          <a:noFill/>
          <a:ln w="9525">
            <a:noFill/>
            <a:miter lim="800000"/>
            <a:headEnd/>
            <a:tailEnd/>
          </a:ln>
        </p:spPr>
      </p:pic>
      <p:sp>
        <p:nvSpPr>
          <p:cNvPr id="3" name="AutoShape 2" descr="data:image/jpeg;base64,/9j/4AAQSkZJRgABAQAAAQABAAD/2wCEAAkGBwgHBgkIBwgKCgkLDRYPDQwMDRsUFRAWIB0iIiAdHx8kKDQsJCYxJx8fLT0tMTU3Ojo6Iys/RD84QzQ5OjcBCgoKDQwNGg8PGjclHyU3Nzc3Nzc3Nzc3Nzc3Nzc3Nzc3Nzc3Nzc3Nzc3Nzc3Nzc3Nzc3Nzc3Nzc3Nzc3Nzc3N//AABEIAGYAhwMBIgACEQEDEQH/xAAbAAABBQEBAAAAAAAAAAAAAAAEAAEDBQYCB//EADsQAAIBAwMDAQYEAwYHAQAAAAECAwAEERIhMQUTQVEGFCJhcYEykaGxByNCFVKCwdHwM2Jjc7LC8Rb/xAAZAQADAQEBAAAAAAAAAAAAAAAAAQIDBAX/xAAnEQACAgIBBAAGAwAAAAAAAAAAAQIRAzESEyFBUQQUIiNSoTJCYf/aAAwDAQACEQMRAD8A2UV1ew3Gq7gkYxLhVUlVA3zk5wfv+lHd+3uI1hgVVlcAMqTEBAcnVxgnP7n0qr7KhZirt2cZcAnduBjznnG2+D6U8kkNmgluToSMYHbXV3DxgZ5O/wBKxNWi16fAWEqKJZyrd5JnGlFI/ujGkY+QqKWWKGNJ3k7izOAXhXUwG2TsDnIHyoVcQzMZ5rrU+glQoyuojbOMnHzxsPtXVoJLW/WcXGe0hhKMgVYyANg2NRABGB8/FVvYqCGkKzvH8SeGUMpzk87jZiPB8ZxvmoU95mWJDIHjEx2dd9I2Px8DwfXbmien2yBUDLEfgHdIcMe4eXbxvgb81JIrrboIncsSCwQ6WbTvj5jOc4G4xQ0Hchs4Jp5hcya5MHIQIBpOAT8ucnB/Ty8lowjzJFKUhbuKg1P9dhsfuKkEhm1CBAuSSU3+F2O5ycYO+xPpRNy1wR25AHnbchGC6cjHnfOD6HilbsKAmikMxPduNMQQuCBpzzjGMjH1qeGbGr3dZZHZssAyjnG4J2/fOTUN4wM/Y0ySzEauzHjCqMjVx8R+37VIkygKVikAHxP3DjwMrkA/Fnxvx96ToaQpPiuCETuyL8BUSqQo+anyRnffG3OTU8F7K8UIiWXQvJCnRj0yBgc58bVFFoui7wRyRSMBEQkYDop5JI3z8/yqIWJMyzPHKmjDI+RGygndARxn085+VLsMIkdzEAXaQE4Z5Dpx5/38hVXf33T7QxO00fbl/AyOSyqM743Lbn8hXV5Bruu6vTFYAFUUsGHqxP8AqfT60PHaXCwvHHaKFjbDZlXIbGcE8jnjNMddggNaNF3EuIpBgcAxnf8AIfY1AJVjz7tdvFk42jzn/Eo4/OukjvnRWhtgqyKDnGGOd/Xak0F0XK4Qb6cNKp5GR534pUPQf027mdgXmtrrA3ZRlwPoN+flSoD+z7wgNohK4POknGeeOKVLiA0C2MdpOX6ehj3ADzMVbf8ACBuoOrGw8kVJLbxzWphe0kaJOYpFZu1jlRvnHnPp9NuLXW6mSQskAYN8ZClBjkBgSWG4yQOceld3cd2YBDG7xxSASSyNMyhSc6gMDbI38c7c1e2QdSpote6ikIoAAVsLkFuWOBpBA43wfmKeCWR2iaFwUkIl7eruBhoVRpxgb5J58ZGdxXM0crQNFZe8tN3A/fZAqBBpJzrGc/iI0gA53xmobSKW8tG94muhFDq0RzRN3QR5A/q22yCfO5p9gCI7fuuLeJomZlHdaFA5B2OSQMDY4wcVIlzdyFY5LxYX0jUsUWcKMggnOnP0J4rnpX8u3j7msn4chrfc54IAwPrtngeldRW6mSWGQJPbO2rvldIxjOcgbnbAH60X6CiaDSZWheSO530mUuSxHOOP0zU3UYSYGTUsRWRWMh3CJqXVpGPQenNVLrbrJ2rMB3gkQyxAHIRsBs4GAQPPmq+W+6tCl+0kNtPMskaIEAfVqLEnIJJAwNicAUkmDovZ7cLY31y0t1coCe2qT6+7k4Gy8fQev2qXp5glQGUlgkmVYrlIl40/F520+tUcdz7QQ36xdTMduIyZDcLpYMCABHpUg8g7jfnwKP6ZenqcPeSabSsuIxNbBcvnQMDnO++ePtTaEmFssskco1NGVBMcfBdix+EjIwDpxz5PFKF5IxPb919caamaQHAwdwAN/p99hTdQjty7e+zxsU0vIWl0BGBGkkZ2GQnqR5oWDqK3PczdlbhRm4mtlLEkgfDGc7HbYn1O3NTSY7DmkAl9xhjclYy80sjsO2h3OT/U2SeDtkVwtosaoYrrtSuryESt8RYnBcjcEjOAMbZGTQy3ouFaSa1ue+pKAs2Q6auMKAfTYigmukluEV3jRlyBq/ChO5JTwM48U+yFsJuZxDF8bQsq7Rokis0mDuzNkbkgePpRst/GkREd/F3uzqAWEeoJUZOfWq2C7kSZnv1imCjSBBIpAX/lU8cem+KsbNYpi5S4JU74jbA+eVzkff7E8U3QWVU/U1Maxe8SLcA4ZnSRhgeDhQQMnbg7enKq+kf3RpO0w1Oup0RiBLk/iG+Qec7+KVFRYrZVuiwGx98tj2pi6SoGRs7DfBxqwcnYZ2yRXN3bSiGKz7xt2yo7y9txoXhMHGfBI0kbCoYo7xri7tVazjkfS4CEgo2dmK5BIIzzuSAcUD0y4vBLP70/u0He7JuRju9wDllOd9JxgZ88E06KLCPqUnS7QvNBeXDBiC7R5cDGdRxuAeBwDQvSuoXk9yHuojbRyoWT3khNxkDk5PP4QABp2O28qdNOh3tYWuwZQO3NhVlb0wRtzySeTj5dL0WC+/s+264TFpz2be3VNAXByWbJO3HjgUKhWcdN98QrPezwSTSup1umgCMIdSADz4/PHO41wvuqzXVqxi95l7UEsrlni+LYDVsG249DktRMc1kOo9prt7mzXEY7rdzKY29Mn0bfG29DSW015LMsVv7jaxSjRPM5Bmxw3xEDbwPnRYdgy3lt+l3dvc39yH7xcXBk0ldxv/SMgYUZ+fgVK4g6bYW7JaW0U85cv7zetGkbNsMY2ORsdP8AnQadFsnWX3qV72e4IaW4yzM2Dk406VG5Pk1JN1TpnTpfdppRDkAE90FxwAPgG3r+L1pX6FXsTzSy2NvbyQSukZYyTqnbRHyd1aRvi553G2/NS2DxOrW88z+7IXdMzl2YsMZYKuD+LOnJAqs6j7WdKiA7cQv8Kyrrd9lzwS3rzg59fSpbrrN/FCbeyt4be7iiWSSDI0op352H4SDv880+L9C5R8Fiy29srmS5N3KJSBqVAV22bYfEMjG+T655Ah6nbyOYLdy+g7uPgZR9Dn9hWVb2w6wrNFO0LqpIMTwgYPnjBzRtv7TW13JBDLCltKww0+vShJ/P88+Kt4pJd0THLC6NN7ot1gpOHX+sMdwPp4qePp0cWySlRycKM/c+afpMMEyRdqWMGVPhk3yNXjPnP5Gpp5ZIJOxcp23zkGMjD5O5Gf8A78qyo1sgfpsDEMmcj1GnP5CpEslTgKPHrVJ1K96vAklzGtusKn4mRAzICdtQJPy3GRVBc9av5tpLyYj+6raR+QxVxxt6Mp5VHZsup9PWeNQZQijnUCAf1ApVgGm7japNTN6tuaVa9F+zH5mPo3A6PcNLJdyW14rlWMkrn43HppA4+QoyLodxEMQLDFGGxoWCLGfQ4O5+1W8aSRRe6XTiaV37ioCP5YGCo3OWxjOdySa51vFGY7JoYSBtbz2+kb784B8H865qOywLqdgZbXVNC1n2DkSRsdOrwQMbY9TVZbW/RhmJ7VWkXfcZ1D1ydvyrSX17HY9OaVisaIuGVZgqxrgjOo4FeU9V9qTc3DSWNuUB/C8zam+u2x+Wc7U445SdIl5IxX1G8luun2kerOhU3O4UL9cEf51mupe2aoClnHHIf6X20qM+mM5+VYu66hcXLa7iUyFRtq4X6Dgfao7lJYJO1ONLhFbGc7MoYfoRXTD4X8jml8U/6ljfdavr0ubi4Zg2Mqg0qfsOfvQKyDGygfQUS1qj9VsrBAY+6LdJCDqIdwur9WO1V+vHByPFdMYRWjmlJvbJWcttVjB1u4t1bMKyyOgRpZJCTgfr4Hmqjub0/c9RTcE9ijJx0SzS+8TySiNY9bFtC5IH3JJqPO9IS48CnEw/uiroT7mo9juqqbmHpvULnsWWD25cD+U4OoZ/5c559flXovTYrLq8Xau7iSfTlFKzk5IJBOpcAnIxmvFo7kLn4BitF7M+1MfSpljmtXlty+oJF+LVgj6nOeM8gGuTLi8o6cWXwz0HqHs+vS5p73pzkRzHXLE7ahxgnBO4I5rD+0PShYsLq3jKWshwyA57D4B058rvsftW86lcdFXp8XUesdy17qAi3uh/MPy0b71557Ue0p6z24LdHhs48fiOHlIGMsBt6YHyrPFy5di8zjx+oqy/pSodW9aVdlHm2e1WSTWYEcMtjPAGJdMmMqD6LuAec8A/KrItbQQFFWGIHJ0kgL6mvJLf2xmWWd7rp1lO86KkjfEpdVzgHcjG58VeW38QrUJEs1rcoV/Ey6JNX1/BXnuE6PXWSDezWX1hHc/zoowjYxmJjx/h2/Ss9deytpckg21vNvhmxoYH5smP1WrCw9r+g3Ll0uIYG/Eol1RH7nGnP3xWhtb+0vApglhlJAOY3VwPlkE1CUol3F/6eZXnsRHDNHLB7wFVwSjFZlIB4yuG/SkOjxz9X6j1C8tI70PnsW4ZlJbYAlV3AA2wa9HurUTtG8czIEJZldM6h89QyPsaguEtS2J7YTjbIADhRjwDuKtZpryR0sfo8wYW9uT1bqfd/tJXKwWyoFjdEGzE8jYcHB42IrHuVDsIs6ATjPOK9l650y3uIbVOkWChpiUkMshVIVGCQfTPHw544Pij657LdCs7OS6604t5GIIlhbQXPoke4+2M+SfNbw+IrZjPBejzTVT5pOYu6/Z19rUdHcxq0+M42z9Kau1OzifYfNLNc5ps0xEgPpzWotfaWx6NbKPZ7pvbvSuJL68Ikkz50AbL/vasqDXVZyxqWy4zcdBlzfXF5cNcXc0k8z8vI2TTK4oTHzpfEOMmmo1ozk72HBxSoIM1PT4k0TFqYNjioi2KbVWSKJtW9MG0MGQ6WHBGxqLJp80UmFtFzY+03W7DAteq3aqP6HfuL+TZq3tf4h9YgOZrexuSdmZ4tLEfVSKx+qmLVLxxfg0jmmtM9JtP4nW+F986TLGR/Vbyhv8AyArnrfWfYT2kk7vUX6hb3AXSsyq2QPpuP0rzfNMSKjoR2jT5mWmat/ZroFy+rpntba4JwFvYijfnt+1L/wDB9VcarS66TdoeDDd8/YgVk8+tcgY3Gx+XNXwmtSJ6mN7Rpp/YX2jh56U0o9YZUb/2qvn9m+twZ7nReoAeSLdm/agIry6hOYbqePHGlyMUZF7S9dgz2ur3ig/9dqPur0H2n7BJbO6g/wCNaXMX/cgZf3FDkqDguM+mav4vb32mi2HVZGx/fVW/cUWn8ResYxcQWE+eddstPnkXgfDH7MtrUf1j86njt7mZC8NrcSoBktHCzAD6gVql/iLInxR9C6UjeW7W/wC1cXf8Tuuyppthb2yYx/Lj/wBaFkyX/H9h08f5GSJ3pVFNO88zyyNqdyWY+pPJpVvyZk0iemNPSrIk51U5pUqAFS8UqVMRyaWaVKgDkmkWpUqYHBIG4rgnJpUqC0MfrSpqVMocGuSd6elQHkYmnpUqYz//2Q=="/>
          <p:cNvSpPr>
            <a:spLocks noChangeAspect="1" noChangeArrowheads="1"/>
          </p:cNvSpPr>
          <p:nvPr/>
        </p:nvSpPr>
        <p:spPr bwMode="auto">
          <a:xfrm>
            <a:off x="0" y="-727075"/>
            <a:ext cx="1285875" cy="971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ustDataLst>
      <p:tags r:id="rId1"/>
    </p:custData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path" presetSubtype="0" accel="50000" decel="50000" fill="hold" nodeType="clickEffect">
                                  <p:stCondLst>
                                    <p:cond delay="0"/>
                                  </p:stCondLst>
                                  <p:childTnLst>
                                    <p:animMotion origin="layout" path="M 0 0 L -0.04 0.067 C -0.049 0.081 -0.054 0.102 -0.054 0.124 C -0.054 0.149 -0.049 0.169 -0.04 0.183 L 0 0.25 E" pathEditMode="relative" ptsTypes="">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Larnaka</a:t>
            </a:r>
            <a:r>
              <a:rPr lang="en-GB" dirty="0" smtClean="0"/>
              <a:t> port</a:t>
            </a:r>
            <a:endParaRPr lang="en-US" dirty="0"/>
          </a:p>
        </p:txBody>
      </p:sp>
      <p:sp>
        <p:nvSpPr>
          <p:cNvPr id="3" name="Content Placeholder 2"/>
          <p:cNvSpPr>
            <a:spLocks noGrp="1"/>
          </p:cNvSpPr>
          <p:nvPr>
            <p:ph idx="1"/>
          </p:nvPr>
        </p:nvSpPr>
        <p:spPr>
          <a:xfrm>
            <a:off x="755576" y="1596413"/>
            <a:ext cx="8077200" cy="608451"/>
          </a:xfrm>
        </p:spPr>
        <p:txBody>
          <a:bodyPr/>
          <a:lstStyle/>
          <a:p>
            <a:r>
              <a:rPr lang="en-GB" b="1" dirty="0">
                <a:solidFill>
                  <a:schemeClr val="accent6">
                    <a:lumMod val="75000"/>
                  </a:schemeClr>
                </a:solidFill>
              </a:rPr>
              <a:t>1973 starts operating</a:t>
            </a:r>
          </a:p>
          <a:p>
            <a:pPr marL="0" indent="0">
              <a:buNone/>
            </a:pPr>
            <a:endParaRPr lang="en-US" dirty="0"/>
          </a:p>
        </p:txBody>
      </p:sp>
      <p:pic>
        <p:nvPicPr>
          <p:cNvPr id="8194" name="Picture 2" descr="http://solomonides.eu/media/ports/larnaca/info/Larnaca-po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124" y="260648"/>
            <a:ext cx="2520280" cy="190533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755576" y="2357264"/>
            <a:ext cx="8077200" cy="114374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b="1" dirty="0" smtClean="0">
                <a:solidFill>
                  <a:schemeClr val="accent6">
                    <a:lumMod val="75000"/>
                  </a:schemeClr>
                </a:solidFill>
              </a:rPr>
              <a:t>Infrastructure for: industrial business and tourist centre</a:t>
            </a:r>
          </a:p>
          <a:p>
            <a:pPr marL="0" indent="0">
              <a:buFont typeface="Arial" pitchFamily="34" charset="0"/>
              <a:buNone/>
            </a:pPr>
            <a:endParaRPr lang="en-US" b="1" dirty="0"/>
          </a:p>
        </p:txBody>
      </p:sp>
      <p:sp>
        <p:nvSpPr>
          <p:cNvPr id="6" name="Content Placeholder 2"/>
          <p:cNvSpPr txBox="1">
            <a:spLocks/>
          </p:cNvSpPr>
          <p:nvPr/>
        </p:nvSpPr>
        <p:spPr>
          <a:xfrm>
            <a:off x="755576" y="3480832"/>
            <a:ext cx="8077200" cy="114374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solidFill>
                  <a:schemeClr val="accent6">
                    <a:lumMod val="75000"/>
                  </a:schemeClr>
                </a:solidFill>
              </a:rPr>
              <a:t>Only 6 </a:t>
            </a:r>
            <a:r>
              <a:rPr lang="en-US" b="1" dirty="0">
                <a:solidFill>
                  <a:schemeClr val="accent6">
                    <a:lumMod val="75000"/>
                  </a:schemeClr>
                </a:solidFill>
              </a:rPr>
              <a:t>kilometers </a:t>
            </a:r>
            <a:r>
              <a:rPr lang="en-US" b="1" dirty="0">
                <a:solidFill>
                  <a:schemeClr val="accent6">
                    <a:lumMod val="75000"/>
                  </a:schemeClr>
                </a:solidFill>
              </a:rPr>
              <a:t>distance from </a:t>
            </a:r>
            <a:r>
              <a:rPr lang="en-US" b="1" dirty="0" err="1">
                <a:solidFill>
                  <a:schemeClr val="accent6">
                    <a:lumMod val="75000"/>
                  </a:schemeClr>
                </a:solidFill>
              </a:rPr>
              <a:t>Larnaca</a:t>
            </a:r>
            <a:r>
              <a:rPr lang="en-US" b="1" dirty="0">
                <a:solidFill>
                  <a:schemeClr val="accent6">
                    <a:lumMod val="75000"/>
                  </a:schemeClr>
                </a:solidFill>
              </a:rPr>
              <a:t> </a:t>
            </a:r>
            <a:r>
              <a:rPr lang="en-US" b="1" dirty="0">
                <a:solidFill>
                  <a:schemeClr val="accent6">
                    <a:lumMod val="75000"/>
                  </a:schemeClr>
                </a:solidFill>
              </a:rPr>
              <a:t>International Airport. </a:t>
            </a:r>
            <a:endParaRPr lang="en-US" b="1" dirty="0"/>
          </a:p>
        </p:txBody>
      </p:sp>
      <p:sp>
        <p:nvSpPr>
          <p:cNvPr id="7" name="Content Placeholder 2"/>
          <p:cNvSpPr txBox="1">
            <a:spLocks/>
          </p:cNvSpPr>
          <p:nvPr/>
        </p:nvSpPr>
        <p:spPr>
          <a:xfrm>
            <a:off x="755576" y="4624576"/>
            <a:ext cx="8077200" cy="114374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solidFill>
                  <a:schemeClr val="accent6">
                    <a:lumMod val="75000"/>
                  </a:schemeClr>
                </a:solidFill>
              </a:rPr>
              <a:t>M</a:t>
            </a:r>
            <a:r>
              <a:rPr lang="en-US" b="1" dirty="0" smtClean="0">
                <a:solidFill>
                  <a:schemeClr val="accent6">
                    <a:lumMod val="75000"/>
                  </a:schemeClr>
                </a:solidFill>
              </a:rPr>
              <a:t>ultipurpose port </a:t>
            </a:r>
            <a:br>
              <a:rPr lang="en-US" b="1" dirty="0" smtClean="0">
                <a:solidFill>
                  <a:schemeClr val="accent6">
                    <a:lumMod val="75000"/>
                  </a:schemeClr>
                </a:solidFill>
              </a:rPr>
            </a:br>
            <a:r>
              <a:rPr lang="en-US" sz="2800" b="1" dirty="0" smtClean="0">
                <a:solidFill>
                  <a:schemeClr val="tx2">
                    <a:lumMod val="50000"/>
                  </a:schemeClr>
                </a:solidFill>
              </a:rPr>
              <a:t>Unpacked Loads – Conventional – oil products </a:t>
            </a:r>
            <a:endParaRPr lang="en-US" b="1" dirty="0">
              <a:solidFill>
                <a:schemeClr val="tx2">
                  <a:lumMod val="50000"/>
                </a:schemeClr>
              </a:solidFill>
            </a:endParaRPr>
          </a:p>
        </p:txBody>
      </p:sp>
    </p:spTree>
    <p:extLst>
      <p:ext uri="{BB962C8B-B14F-4D97-AF65-F5344CB8AC3E}">
        <p14:creationId xmlns:p14="http://schemas.microsoft.com/office/powerpoint/2010/main" val="356507961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75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75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175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175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 calcmode="lin" valueType="num">
                                      <p:cBhvr additive="base">
                                        <p:cTn id="27" dur="175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8" dur="175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 calcmode="lin" valueType="num">
                                      <p:cBhvr additive="base">
                                        <p:cTn id="37" dur="175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8" dur="175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7">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5" grpId="0" build="p"/>
      <p:bldP spid="5" grpId="1" build="p"/>
      <p:bldP spid="6" grpId="0" build="p"/>
      <p:bldP spid="6" grpId="1" build="p"/>
      <p:bldP spid="7" grpId="0" build="p"/>
      <p:bldP spid="7" grpI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259632" y="908720"/>
            <a:ext cx="6336704" cy="5234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91000" y="0"/>
            <a:ext cx="7765662" cy="16476125"/>
          </a:xfrm>
          <a:prstGeom prst="rect">
            <a:avLst/>
          </a:prstGeom>
        </p:spPr>
      </p:pic>
      <p:sp>
        <p:nvSpPr>
          <p:cNvPr id="2" name="TextBox 1"/>
          <p:cNvSpPr txBox="1"/>
          <p:nvPr/>
        </p:nvSpPr>
        <p:spPr>
          <a:xfrm>
            <a:off x="179512" y="332656"/>
            <a:ext cx="3528392" cy="369332"/>
          </a:xfrm>
          <a:prstGeom prst="rect">
            <a:avLst/>
          </a:prstGeom>
          <a:noFill/>
        </p:spPr>
        <p:txBody>
          <a:bodyPr wrap="square" rtlCol="0">
            <a:spAutoFit/>
          </a:bodyPr>
          <a:lstStyle/>
          <a:p>
            <a:r>
              <a:rPr lang="en-GB" dirty="0" smtClean="0"/>
              <a:t>Recent data for </a:t>
            </a:r>
            <a:r>
              <a:rPr lang="en-GB" dirty="0" err="1" smtClean="0"/>
              <a:t>Larnaka</a:t>
            </a:r>
            <a:r>
              <a:rPr lang="en-GB" dirty="0" smtClean="0"/>
              <a:t> Port</a:t>
            </a:r>
            <a:endParaRPr lang="en-US" dirty="0"/>
          </a:p>
        </p:txBody>
      </p:sp>
      <p:pic>
        <p:nvPicPr>
          <p:cNvPr id="6"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730511" y="116632"/>
            <a:ext cx="1147022" cy="109354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path" presetSubtype="0" accel="50000" decel="50000" fill="hold" nodeType="clickEffect">
                                  <p:stCondLst>
                                    <p:cond delay="0"/>
                                  </p:stCondLst>
                                  <p:childTnLst>
                                    <p:animMotion origin="layout" path="M 0 0 L -0.04 0.067 C -0.049 0.081 -0.054 0.102 -0.054 0.124 C -0.054 0.149 -0.049 0.169 -0.04 0.183 L 0 0.25 E" pathEditMode="relative" ptsTypes="">
                                      <p:cBhvr>
                                        <p:cTn id="6"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466192" y="476672"/>
            <a:ext cx="6562191" cy="5967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53000" y="0"/>
            <a:ext cx="7765662" cy="16476125"/>
          </a:xfrm>
          <a:prstGeom prst="rect">
            <a:avLst/>
          </a:prstGeom>
        </p:spPr>
      </p:pic>
      <p:pic>
        <p:nvPicPr>
          <p:cNvPr id="4"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730511" y="116632"/>
            <a:ext cx="1147022" cy="1093540"/>
          </a:xfrm>
          <a:prstGeom prst="rect">
            <a:avLst/>
          </a:prstGeom>
          <a:noFill/>
          <a:ln w="9525">
            <a:noFill/>
            <a:miter lim="800000"/>
            <a:headEnd/>
            <a:tailEnd/>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path" presetSubtype="0" accel="50000" decel="50000" fill="hold" nodeType="clickEffect">
                                  <p:stCondLst>
                                    <p:cond delay="0"/>
                                  </p:stCondLst>
                                  <p:childTnLst>
                                    <p:animMotion origin="layout" path="M 0 0 L -0.04 0.067 C -0.049 0.081 -0.054 0.102 -0.054 0.124 C -0.054 0.149 -0.049 0.169 -0.04 0.183 L 0 0.25 E" pathEditMode="relative" ptsTypes="">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63332" y="-6858000"/>
            <a:ext cx="7765662" cy="16476125"/>
          </a:xfrm>
          <a:prstGeom prst="rect">
            <a:avLst/>
          </a:prstGeom>
        </p:spPr>
      </p:pic>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0753331" flipH="1">
            <a:off x="-316180" y="3775286"/>
            <a:ext cx="2895600" cy="3390489"/>
          </a:xfrm>
          <a:prstGeom prst="rect">
            <a:avLst/>
          </a:prstGeom>
        </p:spPr>
      </p:pic>
      <p:pic>
        <p:nvPicPr>
          <p:cNvPr id="5"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730511" y="116632"/>
            <a:ext cx="1147022" cy="1093540"/>
          </a:xfrm>
          <a:prstGeom prst="rect">
            <a:avLst/>
          </a:prstGeom>
          <a:noFill/>
          <a:ln w="9525">
            <a:noFill/>
            <a:miter lim="800000"/>
            <a:headEnd/>
            <a:tailEnd/>
          </a:ln>
        </p:spPr>
      </p:pic>
      <p:pic>
        <p:nvPicPr>
          <p:cNvPr id="8" name="Picture 3" descr="http://www.cpa.gov.cy/CPA/userfiles/advanced_gallery/big/4415857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3768145"/>
            <a:ext cx="3581400" cy="267652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www.cpa.gov.cy/CPA/userfiles/advanced_gallery/big/6605883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575" y="749677"/>
            <a:ext cx="3581400" cy="2676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path" presetSubtype="0" accel="50000" decel="50000" fill="hold" nodeType="clickEffect">
                                  <p:stCondLst>
                                    <p:cond delay="0"/>
                                  </p:stCondLst>
                                  <p:childTnLst>
                                    <p:animMotion origin="layout" path="M 0 0 L -0.04 0.067 C -0.049 0.081 -0.054 0.102 -0.054 0.124 C -0.054 0.149 -0.049 0.169 -0.04 0.183 L 0 0.25 E" pathEditMode="relative" ptsTypes="">
                                      <p:cBhvr>
                                        <p:cTn id="6"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701040" y="1051560"/>
            <a:ext cx="74676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852696" y="5270309"/>
            <a:ext cx="7164288" cy="1620902"/>
          </a:xfrm>
          <a:prstGeom prst="rect">
            <a:avLst/>
          </a:prstGeom>
          <a:noFill/>
        </p:spPr>
        <p:txBody>
          <a:bodyPr wrap="square" rtlCol="0">
            <a:normAutofit/>
          </a:bodyPr>
          <a:lstStyle/>
          <a:p>
            <a:r>
              <a:rPr lang="en-US" sz="7200" dirty="0" smtClean="0">
                <a:solidFill>
                  <a:schemeClr val="accent6">
                    <a:lumMod val="75000"/>
                  </a:schemeClr>
                </a:solidFill>
              </a:rPr>
              <a:t>The future …</a:t>
            </a:r>
            <a:endParaRPr lang="en-US" sz="7200" dirty="0">
              <a:solidFill>
                <a:schemeClr val="accent6">
                  <a:lumMod val="75000"/>
                </a:schemeClr>
              </a:solidFill>
            </a:endParaRPr>
          </a:p>
        </p:txBody>
      </p:sp>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0753331" flipH="1">
            <a:off x="108261" y="-3142205"/>
            <a:ext cx="2895600" cy="6861081"/>
          </a:xfrm>
          <a:prstGeom prst="rect">
            <a:avLst/>
          </a:prstGeom>
        </p:spPr>
      </p:pic>
      <p:pic>
        <p:nvPicPr>
          <p:cNvPr id="5"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730511" y="116632"/>
            <a:ext cx="1147022" cy="1093540"/>
          </a:xfrm>
          <a:prstGeom prst="rect">
            <a:avLst/>
          </a:prstGeom>
          <a:noFill/>
          <a:ln w="9525">
            <a:noFill/>
            <a:miter lim="800000"/>
            <a:headEnd/>
            <a:tailEnd/>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1" presetClass="path" presetSubtype="0" accel="50000" decel="50000" fill="hold" nodeType="clickEffect">
                                  <p:stCondLst>
                                    <p:cond delay="0"/>
                                  </p:stCondLst>
                                  <p:childTnLst>
                                    <p:animMotion origin="layout" path="M 0 0 L -0.04 0.067 C -0.049 0.081 -0.054 0.102 -0.054 0.124 C -0.054 0.149 -0.049 0.169 -0.04 0.183 L 0 0.25 E" pathEditMode="relative" ptsTypes="">
                                      <p:cBhvr>
                                        <p:cTn id="11"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2708920"/>
            <a:ext cx="4343400" cy="1362075"/>
          </a:xfrm>
        </p:spPr>
        <p:txBody>
          <a:bodyPr/>
          <a:lstStyle/>
          <a:p>
            <a:r>
              <a:rPr lang="en-GB" dirty="0" err="1" smtClean="0"/>
              <a:t>Larnaka</a:t>
            </a:r>
            <a:r>
              <a:rPr lang="en-GB" dirty="0" smtClean="0"/>
              <a:t> at a glance </a:t>
            </a:r>
            <a:endParaRPr lang="en-US" dirty="0"/>
          </a:p>
        </p:txBody>
      </p:sp>
      <p:sp>
        <p:nvSpPr>
          <p:cNvPr id="3" name="Picture Placeholder 2"/>
          <p:cNvSpPr>
            <a:spLocks noGrp="1"/>
          </p:cNvSpPr>
          <p:nvPr>
            <p:ph type="pic" sz="quarter" idx="13"/>
          </p:nvPr>
        </p:nvSpPr>
        <p:spPr/>
      </p:sp>
      <p:pic>
        <p:nvPicPr>
          <p:cNvPr id="5"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826143" y="260648"/>
            <a:ext cx="1147022" cy="1093540"/>
          </a:xfrm>
          <a:prstGeom prst="rect">
            <a:avLst/>
          </a:prstGeom>
          <a:noFill/>
          <a:ln w="9525">
            <a:noFill/>
            <a:miter lim="800000"/>
            <a:headEnd/>
            <a:tailEnd/>
          </a:ln>
        </p:spPr>
      </p:pic>
      <p:pic>
        <p:nvPicPr>
          <p:cNvPr id="6" name="Picture 6"/>
          <p:cNvPicPr>
            <a:picLocks noChangeAspect="1" noChangeArrowheads="1"/>
          </p:cNvPicPr>
          <p:nvPr/>
        </p:nvPicPr>
        <p:blipFill>
          <a:blip r:embed="rId4" cstate="print"/>
          <a:srcRect/>
          <a:stretch>
            <a:fillRect/>
          </a:stretch>
        </p:blipFill>
        <p:spPr bwMode="auto">
          <a:xfrm>
            <a:off x="0" y="4672012"/>
            <a:ext cx="9144000" cy="2185988"/>
          </a:xfrm>
          <a:prstGeom prst="rect">
            <a:avLst/>
          </a:prstGeom>
          <a:noFill/>
          <a:ln w="9525">
            <a:noFill/>
            <a:miter lim="800000"/>
            <a:headEnd/>
            <a:tailEnd/>
          </a:ln>
        </p:spPr>
      </p:pic>
    </p:spTree>
    <p:extLst>
      <p:ext uri="{BB962C8B-B14F-4D97-AF65-F5344CB8AC3E}">
        <p14:creationId xmlns:p14="http://schemas.microsoft.com/office/powerpoint/2010/main" val="964703348"/>
      </p:ext>
    </p:extLst>
  </p:cSld>
  <p:clrMapOvr>
    <a:masterClrMapping/>
  </p:clrMapOvr>
  <p:transition spd="slow">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E:\νεες φωτογραφιες λιμανιου\13649_N158.jpg"/>
          <p:cNvPicPr>
            <a:picLocks noChangeAspect="1" noChangeArrowheads="1"/>
          </p:cNvPicPr>
          <p:nvPr/>
        </p:nvPicPr>
        <p:blipFill>
          <a:blip r:embed="rId3" cstate="print"/>
          <a:srcRect/>
          <a:stretch>
            <a:fillRect/>
          </a:stretch>
        </p:blipFill>
        <p:spPr bwMode="auto">
          <a:xfrm>
            <a:off x="1" y="738024"/>
            <a:ext cx="9144000" cy="6120000"/>
          </a:xfrm>
          <a:prstGeom prst="rect">
            <a:avLst/>
          </a:prstGeom>
          <a:noFill/>
        </p:spPr>
      </p:pic>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0753331" flipH="1">
            <a:off x="108261" y="62873"/>
            <a:ext cx="2895600" cy="6861081"/>
          </a:xfrm>
          <a:prstGeom prst="rect">
            <a:avLst/>
          </a:prstGeom>
        </p:spPr>
      </p:pic>
      <p:pic>
        <p:nvPicPr>
          <p:cNvPr id="4"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730511" y="116632"/>
            <a:ext cx="1147022" cy="1093540"/>
          </a:xfrm>
          <a:prstGeom prst="rect">
            <a:avLst/>
          </a:prstGeom>
          <a:noFill/>
          <a:ln w="9525">
            <a:noFill/>
            <a:miter lim="800000"/>
            <a:headEnd/>
            <a:tailEnd/>
          </a:ln>
        </p:spPr>
      </p:pic>
    </p:spTree>
    <p:extLst>
      <p:ext uri="{BB962C8B-B14F-4D97-AF65-F5344CB8AC3E}">
        <p14:creationId xmlns:p14="http://schemas.microsoft.com/office/powerpoint/2010/main" val="2814446017"/>
      </p:ext>
    </p:extLst>
  </p:cSld>
  <p:clrMapOvr>
    <a:masterClrMapping/>
  </p:clrMapOvr>
  <p:transition spd="slow">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descr="E:\νεες φωτογραφιες λιμανιου\13649_N232.jpg"/>
          <p:cNvPicPr>
            <a:picLocks noChangeAspect="1" noChangeArrowheads="1"/>
          </p:cNvPicPr>
          <p:nvPr/>
        </p:nvPicPr>
        <p:blipFill>
          <a:blip r:embed="rId3" cstate="print"/>
          <a:srcRect/>
          <a:stretch>
            <a:fillRect/>
          </a:stretch>
        </p:blipFill>
        <p:spPr bwMode="auto">
          <a:xfrm>
            <a:off x="0" y="738000"/>
            <a:ext cx="9144000" cy="6120000"/>
          </a:xfrm>
          <a:prstGeom prst="rect">
            <a:avLst/>
          </a:prstGeom>
          <a:noFill/>
        </p:spPr>
      </p:pic>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0753331" flipH="1">
            <a:off x="108261" y="62873"/>
            <a:ext cx="2895600" cy="6861081"/>
          </a:xfrm>
          <a:prstGeom prst="rect">
            <a:avLst/>
          </a:prstGeom>
        </p:spPr>
      </p:pic>
      <p:pic>
        <p:nvPicPr>
          <p:cNvPr id="4"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730511" y="116632"/>
            <a:ext cx="1147022" cy="1093540"/>
          </a:xfrm>
          <a:prstGeom prst="rect">
            <a:avLst/>
          </a:prstGeom>
          <a:noFill/>
          <a:ln w="9525">
            <a:noFill/>
            <a:miter lim="800000"/>
            <a:headEnd/>
            <a:tailEnd/>
          </a:ln>
        </p:spPr>
      </p:pic>
    </p:spTree>
    <p:extLst>
      <p:ext uri="{BB962C8B-B14F-4D97-AF65-F5344CB8AC3E}">
        <p14:creationId xmlns:p14="http://schemas.microsoft.com/office/powerpoint/2010/main" val="523398420"/>
      </p:ext>
    </p:extLst>
  </p:cSld>
  <p:clrMapOvr>
    <a:masterClrMapping/>
  </p:clrMapOvr>
  <p:transition spd="slow">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E:\νεες φωτογραφιες λιμανιου\13649_N229.jpg"/>
          <p:cNvPicPr>
            <a:picLocks noChangeAspect="1" noChangeArrowheads="1"/>
          </p:cNvPicPr>
          <p:nvPr/>
        </p:nvPicPr>
        <p:blipFill>
          <a:blip r:embed="rId3" cstate="print"/>
          <a:srcRect/>
          <a:stretch>
            <a:fillRect/>
          </a:stretch>
        </p:blipFill>
        <p:spPr bwMode="auto">
          <a:xfrm>
            <a:off x="-36107" y="836712"/>
            <a:ext cx="8964083" cy="5999583"/>
          </a:xfrm>
          <a:prstGeom prst="rect">
            <a:avLst/>
          </a:prstGeom>
          <a:noFill/>
        </p:spPr>
      </p:pic>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0753331" flipH="1">
            <a:off x="108261" y="62873"/>
            <a:ext cx="2895600" cy="6861081"/>
          </a:xfrm>
          <a:prstGeom prst="rect">
            <a:avLst/>
          </a:prstGeom>
        </p:spPr>
      </p:pic>
      <p:pic>
        <p:nvPicPr>
          <p:cNvPr id="4"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730511" y="116632"/>
            <a:ext cx="1147022" cy="1093540"/>
          </a:xfrm>
          <a:prstGeom prst="rect">
            <a:avLst/>
          </a:prstGeom>
          <a:noFill/>
          <a:ln w="9525">
            <a:noFill/>
            <a:miter lim="800000"/>
            <a:headEnd/>
            <a:tailEnd/>
          </a:ln>
        </p:spPr>
      </p:pic>
    </p:spTree>
    <p:extLst>
      <p:ext uri="{BB962C8B-B14F-4D97-AF65-F5344CB8AC3E}">
        <p14:creationId xmlns:p14="http://schemas.microsoft.com/office/powerpoint/2010/main" val="2181384490"/>
      </p:ext>
    </p:extLst>
  </p:cSld>
  <p:clrMapOvr>
    <a:masterClrMapping/>
  </p:clrMapOvr>
  <p:transition spd="slow">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E:\νεες φωτογραφιες λιμανιου\13649_N226.jpg"/>
          <p:cNvPicPr>
            <a:picLocks noChangeAspect="1" noChangeArrowheads="1"/>
          </p:cNvPicPr>
          <p:nvPr/>
        </p:nvPicPr>
        <p:blipFill>
          <a:blip r:embed="rId3" cstate="print"/>
          <a:srcRect/>
          <a:stretch>
            <a:fillRect/>
          </a:stretch>
        </p:blipFill>
        <p:spPr bwMode="auto">
          <a:xfrm>
            <a:off x="1" y="738000"/>
            <a:ext cx="9144000" cy="6120000"/>
          </a:xfrm>
          <a:prstGeom prst="rect">
            <a:avLst/>
          </a:prstGeom>
          <a:noFill/>
        </p:spPr>
      </p:pic>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0753331" flipH="1">
            <a:off x="108261" y="62873"/>
            <a:ext cx="2895600" cy="6861081"/>
          </a:xfrm>
          <a:prstGeom prst="rect">
            <a:avLst/>
          </a:prstGeom>
        </p:spPr>
      </p:pic>
      <p:pic>
        <p:nvPicPr>
          <p:cNvPr id="4"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730511" y="116632"/>
            <a:ext cx="1147022" cy="1093540"/>
          </a:xfrm>
          <a:prstGeom prst="rect">
            <a:avLst/>
          </a:prstGeom>
          <a:noFill/>
          <a:ln w="9525">
            <a:noFill/>
            <a:miter lim="800000"/>
            <a:headEnd/>
            <a:tailEnd/>
          </a:ln>
        </p:spPr>
      </p:pic>
    </p:spTree>
    <p:extLst>
      <p:ext uri="{BB962C8B-B14F-4D97-AF65-F5344CB8AC3E}">
        <p14:creationId xmlns:p14="http://schemas.microsoft.com/office/powerpoint/2010/main" val="3239823937"/>
      </p:ext>
    </p:extLst>
  </p:cSld>
  <p:clrMapOvr>
    <a:masterClrMapping/>
  </p:clrMapOvr>
  <p:transition spd="slow">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descr="E:\νεες φωτογραφιες λιμανιου\13649_N230.jpg"/>
          <p:cNvPicPr>
            <a:picLocks noChangeAspect="1" noChangeArrowheads="1"/>
          </p:cNvPicPr>
          <p:nvPr/>
        </p:nvPicPr>
        <p:blipFill>
          <a:blip r:embed="rId3" cstate="print"/>
          <a:srcRect/>
          <a:stretch>
            <a:fillRect/>
          </a:stretch>
        </p:blipFill>
        <p:spPr bwMode="auto">
          <a:xfrm>
            <a:off x="0" y="738000"/>
            <a:ext cx="9144000" cy="6120000"/>
          </a:xfrm>
          <a:prstGeom prst="rect">
            <a:avLst/>
          </a:prstGeom>
          <a:noFill/>
        </p:spPr>
      </p:pic>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0753331" flipH="1">
            <a:off x="108261" y="62873"/>
            <a:ext cx="2895600" cy="6861081"/>
          </a:xfrm>
          <a:prstGeom prst="rect">
            <a:avLst/>
          </a:prstGeom>
        </p:spPr>
      </p:pic>
      <p:pic>
        <p:nvPicPr>
          <p:cNvPr id="4"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730511" y="116632"/>
            <a:ext cx="1147022" cy="1093540"/>
          </a:xfrm>
          <a:prstGeom prst="rect">
            <a:avLst/>
          </a:prstGeom>
          <a:noFill/>
          <a:ln w="9525">
            <a:noFill/>
            <a:miter lim="800000"/>
            <a:headEnd/>
            <a:tailEnd/>
          </a:ln>
        </p:spPr>
      </p:pic>
    </p:spTree>
    <p:extLst>
      <p:ext uri="{BB962C8B-B14F-4D97-AF65-F5344CB8AC3E}">
        <p14:creationId xmlns:p14="http://schemas.microsoft.com/office/powerpoint/2010/main" val="1095648640"/>
      </p:ext>
    </p:extLst>
  </p:cSld>
  <p:clrMapOvr>
    <a:masterClrMapping/>
  </p:clrMapOvr>
  <p:transition spd="slow">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E:\νεες φωτογραφιες λιμανιου\13649_N225.jpg"/>
          <p:cNvPicPr>
            <a:picLocks noChangeAspect="1" noChangeArrowheads="1"/>
          </p:cNvPicPr>
          <p:nvPr/>
        </p:nvPicPr>
        <p:blipFill>
          <a:blip r:embed="rId3" cstate="print"/>
          <a:srcRect/>
          <a:stretch>
            <a:fillRect/>
          </a:stretch>
        </p:blipFill>
        <p:spPr bwMode="auto">
          <a:xfrm>
            <a:off x="0" y="785794"/>
            <a:ext cx="9144000" cy="6120000"/>
          </a:xfrm>
          <a:prstGeom prst="rect">
            <a:avLst/>
          </a:prstGeom>
          <a:noFill/>
        </p:spPr>
      </p:pic>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0753331" flipH="1">
            <a:off x="108261" y="62873"/>
            <a:ext cx="2895600" cy="6861081"/>
          </a:xfrm>
          <a:prstGeom prst="rect">
            <a:avLst/>
          </a:prstGeom>
        </p:spPr>
      </p:pic>
      <p:pic>
        <p:nvPicPr>
          <p:cNvPr id="4"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730511" y="116632"/>
            <a:ext cx="1147022" cy="1093540"/>
          </a:xfrm>
          <a:prstGeom prst="rect">
            <a:avLst/>
          </a:prstGeom>
          <a:noFill/>
          <a:ln w="9525">
            <a:noFill/>
            <a:miter lim="800000"/>
            <a:headEnd/>
            <a:tailEnd/>
          </a:ln>
        </p:spPr>
      </p:pic>
    </p:spTree>
    <p:extLst>
      <p:ext uri="{BB962C8B-B14F-4D97-AF65-F5344CB8AC3E}">
        <p14:creationId xmlns:p14="http://schemas.microsoft.com/office/powerpoint/2010/main" val="1095648640"/>
      </p:ext>
    </p:extLst>
  </p:cSld>
  <p:clrMapOvr>
    <a:masterClrMapping/>
  </p:clrMapOvr>
  <p:transition spd="slow">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E:\νεες φωτογραφιες λιμανιου\13649_N222.jpg"/>
          <p:cNvPicPr>
            <a:picLocks noChangeAspect="1" noChangeArrowheads="1"/>
          </p:cNvPicPr>
          <p:nvPr/>
        </p:nvPicPr>
        <p:blipFill>
          <a:blip r:embed="rId3" cstate="print"/>
          <a:srcRect/>
          <a:stretch>
            <a:fillRect/>
          </a:stretch>
        </p:blipFill>
        <p:spPr bwMode="auto">
          <a:xfrm>
            <a:off x="1" y="738000"/>
            <a:ext cx="9144000" cy="6120000"/>
          </a:xfrm>
          <a:prstGeom prst="rect">
            <a:avLst/>
          </a:prstGeom>
          <a:noFill/>
        </p:spPr>
      </p:pic>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0753331" flipH="1">
            <a:off x="108261" y="62873"/>
            <a:ext cx="2895600" cy="6861081"/>
          </a:xfrm>
          <a:prstGeom prst="rect">
            <a:avLst/>
          </a:prstGeom>
        </p:spPr>
      </p:pic>
      <p:pic>
        <p:nvPicPr>
          <p:cNvPr id="4"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730511" y="116632"/>
            <a:ext cx="1147022" cy="1093540"/>
          </a:xfrm>
          <a:prstGeom prst="rect">
            <a:avLst/>
          </a:prstGeom>
          <a:noFill/>
          <a:ln w="9525">
            <a:noFill/>
            <a:miter lim="800000"/>
            <a:headEnd/>
            <a:tailEnd/>
          </a:ln>
        </p:spPr>
      </p:pic>
    </p:spTree>
    <p:extLst>
      <p:ext uri="{BB962C8B-B14F-4D97-AF65-F5344CB8AC3E}">
        <p14:creationId xmlns:p14="http://schemas.microsoft.com/office/powerpoint/2010/main" val="1095648640"/>
      </p:ext>
    </p:extLst>
  </p:cSld>
  <p:clrMapOvr>
    <a:masterClrMapping/>
  </p:clrMapOvr>
  <p:transition spd="slow">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0753331" flipH="1">
            <a:off x="108261" y="62873"/>
            <a:ext cx="2895600" cy="6861081"/>
          </a:xfrm>
          <a:prstGeom prst="rect">
            <a:avLst/>
          </a:prstGeom>
        </p:spPr>
      </p:pic>
      <p:pic>
        <p:nvPicPr>
          <p:cNvPr id="4"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730511" y="116632"/>
            <a:ext cx="1147022" cy="1093540"/>
          </a:xfrm>
          <a:prstGeom prst="rect">
            <a:avLst/>
          </a:prstGeom>
          <a:noFill/>
          <a:ln w="9525">
            <a:noFill/>
            <a:miter lim="800000"/>
            <a:headEnd/>
            <a:tailEnd/>
          </a:ln>
        </p:spPr>
      </p:pic>
      <p:sp>
        <p:nvSpPr>
          <p:cNvPr id="7" name="Title 1"/>
          <p:cNvSpPr txBox="1">
            <a:spLocks/>
          </p:cNvSpPr>
          <p:nvPr/>
        </p:nvSpPr>
        <p:spPr>
          <a:xfrm>
            <a:off x="1187624" y="285750"/>
            <a:ext cx="7584901" cy="924422"/>
          </a:xfrm>
          <a:prstGeom prst="rect">
            <a:avLst/>
          </a:prstGeom>
        </p:spPr>
        <p:txBody>
          <a:bodyPr/>
          <a:lstStyle/>
          <a:p>
            <a:pPr algn="ctr" eaLnBrk="0" hangingPunct="0">
              <a:defRPr/>
            </a:pPr>
            <a:r>
              <a:rPr lang="en-US" sz="4800" dirty="0">
                <a:solidFill>
                  <a:schemeClr val="bg1"/>
                </a:solidFill>
                <a:cs typeface="+mn-cs"/>
              </a:rPr>
              <a:t>Thanks for your attention</a:t>
            </a:r>
            <a:r>
              <a:rPr lang="en-US" sz="2800" dirty="0">
                <a:solidFill>
                  <a:schemeClr val="bg1"/>
                </a:solidFill>
                <a:cs typeface="+mn-cs"/>
              </a:rPr>
              <a:t>! </a:t>
            </a:r>
          </a:p>
          <a:p>
            <a:endParaRPr lang="en-US" sz="2800" dirty="0" smtClean="0"/>
          </a:p>
          <a:p>
            <a:endParaRPr lang="en-US" sz="2800" dirty="0"/>
          </a:p>
          <a:p>
            <a:endParaRPr lang="en-US" sz="2800" dirty="0" smtClean="0"/>
          </a:p>
          <a:p>
            <a:endParaRPr lang="en-US" sz="2800" dirty="0"/>
          </a:p>
          <a:p>
            <a:r>
              <a:rPr lang="en-US" sz="4400" dirty="0" err="1" smtClean="0">
                <a:solidFill>
                  <a:schemeClr val="bg1"/>
                </a:solidFill>
              </a:rPr>
              <a:t>Petros</a:t>
            </a:r>
            <a:r>
              <a:rPr lang="en-US" sz="4400" dirty="0" smtClean="0">
                <a:solidFill>
                  <a:schemeClr val="bg1"/>
                </a:solidFill>
              </a:rPr>
              <a:t> </a:t>
            </a:r>
            <a:r>
              <a:rPr lang="en-US" sz="4400" dirty="0">
                <a:solidFill>
                  <a:schemeClr val="bg1"/>
                </a:solidFill>
              </a:rPr>
              <a:t>Christodoulou</a:t>
            </a:r>
          </a:p>
          <a:p>
            <a:r>
              <a:rPr lang="en-US" sz="4400" dirty="0">
                <a:solidFill>
                  <a:schemeClr val="bg1"/>
                </a:solidFill>
              </a:rPr>
              <a:t>Deputy Mayor</a:t>
            </a:r>
          </a:p>
          <a:p>
            <a:pPr algn="ctr" eaLnBrk="0" hangingPunct="0">
              <a:defRPr/>
            </a:pPr>
            <a:endParaRPr lang="en-US" sz="2800" dirty="0">
              <a:solidFill>
                <a:schemeClr val="bg1"/>
              </a:solidFill>
              <a:cs typeface="+mn-cs"/>
            </a:endParaRPr>
          </a:p>
          <a:p>
            <a:pPr algn="ctr" eaLnBrk="0" hangingPunct="0">
              <a:defRPr/>
            </a:pPr>
            <a:endParaRPr lang="en-US" sz="2800" dirty="0">
              <a:solidFill>
                <a:schemeClr val="bg1"/>
              </a:solidFill>
              <a:latin typeface="+mj-lt"/>
              <a:ea typeface="+mj-ea"/>
              <a:cs typeface="+mj-cs"/>
            </a:endParaRPr>
          </a:p>
          <a:p>
            <a:pPr algn="ctr" eaLnBrk="0" hangingPunct="0">
              <a:defRPr/>
            </a:pPr>
            <a:endParaRPr lang="en-US" sz="2800" dirty="0" smtClean="0">
              <a:solidFill>
                <a:schemeClr val="bg1"/>
              </a:solidFill>
            </a:endParaRPr>
          </a:p>
          <a:p>
            <a:pPr algn="ctr" eaLnBrk="0" hangingPunct="0">
              <a:defRPr/>
            </a:pPr>
            <a:endParaRPr lang="en-US" sz="2800" dirty="0">
              <a:solidFill>
                <a:schemeClr val="bg1"/>
              </a:solidFill>
            </a:endParaRPr>
          </a:p>
          <a:p>
            <a:pPr algn="ctr" eaLnBrk="0" hangingPunct="0">
              <a:defRPr/>
            </a:pPr>
            <a:endParaRPr lang="en-US" sz="2800" dirty="0" smtClean="0">
              <a:solidFill>
                <a:schemeClr val="bg1"/>
              </a:solidFill>
            </a:endParaRPr>
          </a:p>
          <a:p>
            <a:pPr algn="ctr" eaLnBrk="0" hangingPunct="0">
              <a:defRPr/>
            </a:pPr>
            <a:r>
              <a:rPr lang="en-US" sz="2800" dirty="0" smtClean="0">
                <a:solidFill>
                  <a:schemeClr val="bg1"/>
                </a:solidFill>
              </a:rPr>
              <a:t>Larnaka </a:t>
            </a:r>
            <a:r>
              <a:rPr lang="en-US" sz="2800" dirty="0">
                <a:solidFill>
                  <a:schemeClr val="bg1"/>
                </a:solidFill>
              </a:rPr>
              <a:t>Municipality-Cyprus</a:t>
            </a:r>
            <a:endParaRPr lang="el-GR" sz="2800" dirty="0">
              <a:solidFill>
                <a:schemeClr val="bg1"/>
              </a:solidFill>
            </a:endParaRPr>
          </a:p>
          <a:p>
            <a:pPr algn="ctr" eaLnBrk="0" hangingPunct="0">
              <a:defRPr/>
            </a:pPr>
            <a:endParaRPr lang="el-GR" sz="2800" dirty="0">
              <a:solidFill>
                <a:schemeClr val="bg1"/>
              </a:solidFill>
              <a:latin typeface="+mj-lt"/>
              <a:ea typeface="+mj-ea"/>
              <a:cs typeface="+mj-cs"/>
            </a:endParaRPr>
          </a:p>
        </p:txBody>
      </p:sp>
    </p:spTree>
    <p:extLst>
      <p:ext uri="{BB962C8B-B14F-4D97-AF65-F5344CB8AC3E}">
        <p14:creationId xmlns:p14="http://schemas.microsoft.com/office/powerpoint/2010/main" val="323982393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path" presetSubtype="0" accel="50000" decel="50000" fill="hold" nodeType="clickEffect">
                                  <p:stCondLst>
                                    <p:cond delay="0"/>
                                  </p:stCondLst>
                                  <p:childTnLst>
                                    <p:animMotion origin="layout" path="M 0 0 L -0.04 0.067 C -0.049 0.081 -0.054 0.102 -0.054 0.124 C -0.054 0.149 -0.049 0.169 -0.04 0.183 L 0 0.25 E" pathEditMode="relative" ptsTypes="">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0" descr="File:Saint Lazarus church.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6" y="548680"/>
            <a:ext cx="8680361" cy="57507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826143" y="260648"/>
            <a:ext cx="1147022" cy="1093540"/>
          </a:xfrm>
          <a:prstGeom prst="rect">
            <a:avLst/>
          </a:prstGeom>
          <a:noFill/>
          <a:ln w="9525">
            <a:noFill/>
            <a:miter lim="800000"/>
            <a:headEnd/>
            <a:tailEnd/>
          </a:ln>
        </p:spPr>
      </p:pic>
    </p:spTree>
    <p:extLst>
      <p:ext uri="{BB962C8B-B14F-4D97-AF65-F5344CB8AC3E}">
        <p14:creationId xmlns:p14="http://schemas.microsoft.com/office/powerpoint/2010/main" val="32502632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50" fill="hold"/>
                                        <p:tgtEl>
                                          <p:spTgt spid="7"/>
                                        </p:tgtEl>
                                        <p:attrNameLst>
                                          <p:attrName>ppt_w</p:attrName>
                                        </p:attrNameLst>
                                      </p:cBhvr>
                                      <p:tavLst>
                                        <p:tav tm="0">
                                          <p:val>
                                            <p:fltVal val="0"/>
                                          </p:val>
                                        </p:tav>
                                        <p:tav tm="100000">
                                          <p:val>
                                            <p:strVal val="#ppt_w"/>
                                          </p:val>
                                        </p:tav>
                                      </p:tavLst>
                                    </p:anim>
                                    <p:anim calcmode="lin" valueType="num">
                                      <p:cBhvr>
                                        <p:cTn id="8" dur="250" fill="hold"/>
                                        <p:tgtEl>
                                          <p:spTgt spid="7"/>
                                        </p:tgtEl>
                                        <p:attrNameLst>
                                          <p:attrName>ppt_h</p:attrName>
                                        </p:attrNameLst>
                                      </p:cBhvr>
                                      <p:tavLst>
                                        <p:tav tm="0">
                                          <p:val>
                                            <p:fltVal val="0"/>
                                          </p:val>
                                        </p:tav>
                                        <p:tav tm="100000">
                                          <p:val>
                                            <p:strVal val="#ppt_h"/>
                                          </p:val>
                                        </p:tav>
                                      </p:tavLst>
                                    </p:anim>
                                    <p:anim calcmode="lin" valueType="num">
                                      <p:cBhvr>
                                        <p:cTn id="9" dur="250" fill="hold"/>
                                        <p:tgtEl>
                                          <p:spTgt spid="7"/>
                                        </p:tgtEl>
                                        <p:attrNameLst>
                                          <p:attrName>style.rotation</p:attrName>
                                        </p:attrNameLst>
                                      </p:cBhvr>
                                      <p:tavLst>
                                        <p:tav tm="0">
                                          <p:val>
                                            <p:fltVal val="90"/>
                                          </p:val>
                                        </p:tav>
                                        <p:tav tm="100000">
                                          <p:val>
                                            <p:fltVal val="0"/>
                                          </p:val>
                                        </p:tav>
                                      </p:tavLst>
                                    </p:anim>
                                    <p:animEffect transition="in" filter="fade">
                                      <p:cBhvr>
                                        <p:cTn id="10" dur="25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descr="File:Larnaka International Airport.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793314"/>
            <a:ext cx="8820472" cy="58435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826143" y="260648"/>
            <a:ext cx="1147022" cy="1093540"/>
          </a:xfrm>
          <a:prstGeom prst="rect">
            <a:avLst/>
          </a:prstGeom>
          <a:noFill/>
          <a:ln w="9525">
            <a:noFill/>
            <a:miter lim="800000"/>
            <a:headEnd/>
            <a:tailEnd/>
          </a:ln>
        </p:spPr>
      </p:pic>
    </p:spTree>
    <p:extLst>
      <p:ext uri="{BB962C8B-B14F-4D97-AF65-F5344CB8AC3E}">
        <p14:creationId xmlns:p14="http://schemas.microsoft.com/office/powerpoint/2010/main" val="245391505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6" descr="File:Pierides Museum.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804" y="1043875"/>
            <a:ext cx="8559667" cy="56707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826143" y="260648"/>
            <a:ext cx="1147022" cy="1093540"/>
          </a:xfrm>
          <a:prstGeom prst="rect">
            <a:avLst/>
          </a:prstGeom>
          <a:noFill/>
          <a:ln w="9525">
            <a:noFill/>
            <a:miter lim="800000"/>
            <a:headEnd/>
            <a:tailEnd/>
          </a:ln>
        </p:spPr>
      </p:pic>
    </p:spTree>
    <p:extLst>
      <p:ext uri="{BB962C8B-B14F-4D97-AF65-F5344CB8AC3E}">
        <p14:creationId xmlns:p14="http://schemas.microsoft.com/office/powerpoint/2010/main" val="1406747713"/>
      </p:ext>
    </p:extLst>
  </p:cSld>
  <p:clrMapOvr>
    <a:masterClrMapping/>
  </p:clrMapOvr>
  <p:transition spd="slow">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4" descr="File:Europe square.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198" y="1043875"/>
            <a:ext cx="8641273" cy="57248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826143" y="260648"/>
            <a:ext cx="1147022" cy="1093540"/>
          </a:xfrm>
          <a:prstGeom prst="rect">
            <a:avLst/>
          </a:prstGeom>
          <a:noFill/>
          <a:ln w="9525">
            <a:noFill/>
            <a:miter lim="800000"/>
            <a:headEnd/>
            <a:tailEnd/>
          </a:ln>
        </p:spPr>
      </p:pic>
    </p:spTree>
    <p:extLst>
      <p:ext uri="{BB962C8B-B14F-4D97-AF65-F5344CB8AC3E}">
        <p14:creationId xmlns:p14="http://schemas.microsoft.com/office/powerpoint/2010/main" val="1406747713"/>
      </p:ext>
    </p:extLst>
  </p:cSld>
  <p:clrMapOvr>
    <a:masterClrMapping/>
  </p:clrMapOvr>
  <p:transition spd="slow">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descr="File:District administration larnaca.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4" y="797506"/>
            <a:ext cx="8664897" cy="57404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826143" y="260648"/>
            <a:ext cx="1147022" cy="1093540"/>
          </a:xfrm>
          <a:prstGeom prst="rect">
            <a:avLst/>
          </a:prstGeom>
          <a:noFill/>
          <a:ln w="9525">
            <a:noFill/>
            <a:miter lim="800000"/>
            <a:headEnd/>
            <a:tailEnd/>
          </a:ln>
        </p:spPr>
      </p:pic>
    </p:spTree>
    <p:extLst>
      <p:ext uri="{BB962C8B-B14F-4D97-AF65-F5344CB8AC3E}">
        <p14:creationId xmlns:p14="http://schemas.microsoft.com/office/powerpoint/2010/main" val="204879622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File:Kamares old aqueduct.JPG">
            <a:hlinkClick r:id="rId3"/>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289379" y="1062958"/>
            <a:ext cx="8607659" cy="49583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826143" y="260648"/>
            <a:ext cx="1147022" cy="1093540"/>
          </a:xfrm>
          <a:prstGeom prst="rect">
            <a:avLst/>
          </a:prstGeom>
          <a:noFill/>
          <a:ln w="9525">
            <a:noFill/>
            <a:miter lim="800000"/>
            <a:headEnd/>
            <a:tailEnd/>
          </a:ln>
        </p:spPr>
      </p:pic>
    </p:spTree>
    <p:extLst>
      <p:ext uri="{BB962C8B-B14F-4D97-AF65-F5344CB8AC3E}">
        <p14:creationId xmlns:p14="http://schemas.microsoft.com/office/powerpoint/2010/main" val="204879622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path" presetSubtype="0" accel="50000" decel="50000" fill="hold" nodeType="clickEffect">
                                  <p:stCondLst>
                                    <p:cond delay="0"/>
                                  </p:stCondLst>
                                  <p:childTnLst>
                                    <p:animMotion origin="layout" path="M 0 0 L -0.04 0.067 C -0.049 0.081 -0.054 0.102 -0.054 0.124 C -0.054 0.149 -0.049 0.169 -0.04 0.183 L 0 0.25 E" pathEditMode="relative" ptsTypes="">
                                      <p:cBhvr>
                                        <p:cTn id="6"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File:Ermou square.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779" y="620688"/>
            <a:ext cx="8667339" cy="57421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826143" y="260648"/>
            <a:ext cx="1147022" cy="1093540"/>
          </a:xfrm>
          <a:prstGeom prst="rect">
            <a:avLst/>
          </a:prstGeom>
          <a:noFill/>
          <a:ln w="9525">
            <a:noFill/>
            <a:miter lim="800000"/>
            <a:headEnd/>
            <a:tailEnd/>
          </a:ln>
        </p:spPr>
      </p:pic>
    </p:spTree>
    <p:extLst>
      <p:ext uri="{BB962C8B-B14F-4D97-AF65-F5344CB8AC3E}">
        <p14:creationId xmlns:p14="http://schemas.microsoft.com/office/powerpoint/2010/main" val="204879622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2.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3.xml><?xml version="1.0" encoding="utf-8"?>
<p:tagLst xmlns:a="http://schemas.openxmlformats.org/drawingml/2006/main" xmlns:r="http://schemas.openxmlformats.org/officeDocument/2006/relationships" xmlns:p="http://schemas.openxmlformats.org/presentationml/2006/main">
  <p:tag name="DVSHAPEID" val="0uhWvCQomImT50qU5y4Znw"/>
</p:tagLst>
</file>

<file path=ppt/tags/tag4.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ags/tag5.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6.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heme/theme1.xml><?xml version="1.0" encoding="utf-8"?>
<a:theme xmlns:a="http://schemas.openxmlformats.org/drawingml/2006/main" name="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Training</Template>
  <TotalTime>0</TotalTime>
  <Words>1055</Words>
  <Application>Microsoft Office PowerPoint</Application>
  <PresentationFormat>On-screen Show (4:3)</PresentationFormat>
  <Paragraphs>117</Paragraphs>
  <Slides>27</Slides>
  <Notes>27</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Training</vt:lpstr>
      <vt:lpstr>Larnaka Municipality Cyprus</vt:lpstr>
      <vt:lpstr>Larnaka at a glance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Larnaka Port</vt:lpstr>
      <vt:lpstr>Larnaka 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2013-11-19T16:18:58Z</dcterms:created>
  <dcterms:modified xsi:type="dcterms:W3CDTF">2013-11-19T19:42:52Z</dcterms:modified>
</cp:coreProperties>
</file>