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gif" ContentType="image/gi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charts/chart1.xml" ContentType="application/vnd.openxmlformats-officedocument.drawingml.chart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46" r:id="rId1"/>
  </p:sldMasterIdLst>
  <p:notesMasterIdLst>
    <p:notesMasterId r:id="rId39"/>
  </p:notesMasterIdLst>
  <p:handoutMasterIdLst>
    <p:handoutMasterId r:id="rId40"/>
  </p:handoutMasterIdLst>
  <p:sldIdLst>
    <p:sldId id="260" r:id="rId2"/>
    <p:sldId id="341" r:id="rId3"/>
    <p:sldId id="369" r:id="rId4"/>
    <p:sldId id="368" r:id="rId5"/>
    <p:sldId id="349" r:id="rId6"/>
    <p:sldId id="300" r:id="rId7"/>
    <p:sldId id="297" r:id="rId8"/>
    <p:sldId id="351" r:id="rId9"/>
    <p:sldId id="298" r:id="rId10"/>
    <p:sldId id="307" r:id="rId11"/>
    <p:sldId id="350" r:id="rId12"/>
    <p:sldId id="342" r:id="rId13"/>
    <p:sldId id="352" r:id="rId14"/>
    <p:sldId id="278" r:id="rId15"/>
    <p:sldId id="353" r:id="rId16"/>
    <p:sldId id="354" r:id="rId17"/>
    <p:sldId id="355" r:id="rId18"/>
    <p:sldId id="322" r:id="rId19"/>
    <p:sldId id="323" r:id="rId20"/>
    <p:sldId id="321" r:id="rId21"/>
    <p:sldId id="343" r:id="rId22"/>
    <p:sldId id="326" r:id="rId23"/>
    <p:sldId id="329" r:id="rId24"/>
    <p:sldId id="346" r:id="rId25"/>
    <p:sldId id="372" r:id="rId26"/>
    <p:sldId id="266" r:id="rId27"/>
    <p:sldId id="265" r:id="rId28"/>
    <p:sldId id="345" r:id="rId29"/>
    <p:sldId id="275" r:id="rId30"/>
    <p:sldId id="271" r:id="rId31"/>
    <p:sldId id="344" r:id="rId32"/>
    <p:sldId id="327" r:id="rId33"/>
    <p:sldId id="347" r:id="rId34"/>
    <p:sldId id="274" r:id="rId35"/>
    <p:sldId id="270" r:id="rId36"/>
    <p:sldId id="370" r:id="rId37"/>
    <p:sldId id="257" r:id="rId38"/>
  </p:sldIdLst>
  <p:sldSz cx="9144000" cy="6858000" type="screen4x3"/>
  <p:notesSz cx="6858000" cy="9874250"/>
  <p:defaultTextStyle>
    <a:defPPr>
      <a:defRPr lang="es-E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11" d="100"/>
          <a:sy n="111" d="100"/>
        </p:scale>
        <p:origin x="-1026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1" d="100"/>
        <a:sy n="81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Excel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ca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pPr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FrutigerNext for APB light" pitchFamily="34" charset="0"/>
              </a:rPr>
              <a:t>1992-2013</a:t>
            </a:r>
            <a:endParaRPr lang="en-US" dirty="0">
              <a:solidFill>
                <a:schemeClr val="tx2">
                  <a:lumMod val="60000"/>
                  <a:lumOff val="40000"/>
                </a:schemeClr>
              </a:solidFill>
              <a:latin typeface="FrutigerNext for APB light" pitchFamily="34" charset="0"/>
            </a:endParaRPr>
          </a:p>
        </c:rich>
      </c:tx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Serie 1</c:v>
                </c:pt>
              </c:strCache>
            </c:strRef>
          </c:tx>
          <c:invertIfNegative val="0"/>
          <c:cat>
            <c:numRef>
              <c:f>Hoja1!$A$2:$A$23</c:f>
              <c:numCache>
                <c:formatCode>General</c:formatCode>
                <c:ptCount val="22"/>
                <c:pt idx="0">
                  <c:v>1992</c:v>
                </c:pt>
                <c:pt idx="1">
                  <c:v>1993</c:v>
                </c:pt>
                <c:pt idx="2">
                  <c:v>1994</c:v>
                </c:pt>
                <c:pt idx="3">
                  <c:v>1995</c:v>
                </c:pt>
                <c:pt idx="4">
                  <c:v>1996</c:v>
                </c:pt>
                <c:pt idx="5">
                  <c:v>1997</c:v>
                </c:pt>
                <c:pt idx="6">
                  <c:v>1998</c:v>
                </c:pt>
                <c:pt idx="7">
                  <c:v>1999</c:v>
                </c:pt>
                <c:pt idx="8">
                  <c:v>2000</c:v>
                </c:pt>
                <c:pt idx="9">
                  <c:v>2001</c:v>
                </c:pt>
                <c:pt idx="10">
                  <c:v>2002</c:v>
                </c:pt>
                <c:pt idx="11">
                  <c:v>2003</c:v>
                </c:pt>
                <c:pt idx="12">
                  <c:v>2004</c:v>
                </c:pt>
                <c:pt idx="13">
                  <c:v>2005</c:v>
                </c:pt>
                <c:pt idx="14">
                  <c:v>2006</c:v>
                </c:pt>
                <c:pt idx="15">
                  <c:v>2007</c:v>
                </c:pt>
                <c:pt idx="16">
                  <c:v>2008</c:v>
                </c:pt>
                <c:pt idx="17">
                  <c:v>2009</c:v>
                </c:pt>
                <c:pt idx="18">
                  <c:v>2010</c:v>
                </c:pt>
                <c:pt idx="19">
                  <c:v>2011</c:v>
                </c:pt>
                <c:pt idx="20">
                  <c:v>2012</c:v>
                </c:pt>
                <c:pt idx="21">
                  <c:v>2013</c:v>
                </c:pt>
              </c:numCache>
            </c:numRef>
          </c:cat>
          <c:val>
            <c:numRef>
              <c:f>Hoja1!$B$2:$B$23</c:f>
              <c:numCache>
                <c:formatCode>#,##0</c:formatCode>
                <c:ptCount val="22"/>
                <c:pt idx="0">
                  <c:v>132807</c:v>
                </c:pt>
                <c:pt idx="1">
                  <c:v>152082</c:v>
                </c:pt>
                <c:pt idx="2">
                  <c:v>174008</c:v>
                </c:pt>
                <c:pt idx="3">
                  <c:v>233389</c:v>
                </c:pt>
                <c:pt idx="4">
                  <c:v>277324</c:v>
                </c:pt>
                <c:pt idx="5">
                  <c:v>359283</c:v>
                </c:pt>
                <c:pt idx="6">
                  <c:v>466268</c:v>
                </c:pt>
                <c:pt idx="7">
                  <c:v>546023</c:v>
                </c:pt>
                <c:pt idx="8">
                  <c:v>572571</c:v>
                </c:pt>
                <c:pt idx="9">
                  <c:v>654806</c:v>
                </c:pt>
                <c:pt idx="10">
                  <c:v>843686</c:v>
                </c:pt>
                <c:pt idx="11">
                  <c:v>1049230</c:v>
                </c:pt>
                <c:pt idx="12">
                  <c:v>1021405</c:v>
                </c:pt>
                <c:pt idx="13">
                  <c:v>1224575</c:v>
                </c:pt>
                <c:pt idx="14">
                  <c:v>1402643</c:v>
                </c:pt>
                <c:pt idx="15">
                  <c:v>1765838</c:v>
                </c:pt>
                <c:pt idx="16">
                  <c:v>2073890</c:v>
                </c:pt>
                <c:pt idx="17">
                  <c:v>2151465</c:v>
                </c:pt>
                <c:pt idx="18">
                  <c:v>2350264</c:v>
                </c:pt>
                <c:pt idx="19">
                  <c:v>2657244</c:v>
                </c:pt>
                <c:pt idx="20">
                  <c:v>2408634</c:v>
                </c:pt>
                <c:pt idx="21">
                  <c:v>2600000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87501440"/>
        <c:axId val="87560576"/>
      </c:barChart>
      <c:catAx>
        <c:axId val="8750144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>
                <a:solidFill>
                  <a:schemeClr val="accent2">
                    <a:lumMod val="75000"/>
                  </a:schemeClr>
                </a:solidFill>
              </a:defRPr>
            </a:pPr>
            <a:endParaRPr lang="ca-ES"/>
          </a:p>
        </c:txPr>
        <c:crossAx val="87560576"/>
        <c:crosses val="autoZero"/>
        <c:auto val="1"/>
        <c:lblAlgn val="ctr"/>
        <c:lblOffset val="100"/>
        <c:noMultiLvlLbl val="0"/>
      </c:catAx>
      <c:valAx>
        <c:axId val="87560576"/>
        <c:scaling>
          <c:orientation val="minMax"/>
        </c:scaling>
        <c:delete val="0"/>
        <c:axPos val="l"/>
        <c:majorGridlines/>
        <c:numFmt formatCode="#,##0" sourceLinked="1"/>
        <c:majorTickMark val="out"/>
        <c:minorTickMark val="none"/>
        <c:tickLblPos val="nextTo"/>
        <c:txPr>
          <a:bodyPr/>
          <a:lstStyle/>
          <a:p>
            <a: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FrutigerNext for APB bold" pitchFamily="34" charset="0"/>
              </a:defRPr>
            </a:pPr>
            <a:endParaRPr lang="ca-ES"/>
          </a:p>
        </c:txPr>
        <c:crossAx val="8750144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ca-ES"/>
    </a:p>
  </c:tx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idor de capçaler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331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a-ES"/>
          </a:p>
        </p:txBody>
      </p:sp>
      <p:sp>
        <p:nvSpPr>
          <p:cNvPr id="3" name="Contenidor de dat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9331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035700-1783-421C-94F9-3C524E005FB7}" type="datetimeFigureOut">
              <a:rPr lang="ca-ES" smtClean="0"/>
              <a:t>22/11/2013</a:t>
            </a:fld>
            <a:endParaRPr lang="ca-ES"/>
          </a:p>
        </p:txBody>
      </p:sp>
      <p:sp>
        <p:nvSpPr>
          <p:cNvPr id="4" name="Contenidor de peu de pàgina 3"/>
          <p:cNvSpPr>
            <a:spLocks noGrp="1"/>
          </p:cNvSpPr>
          <p:nvPr>
            <p:ph type="ftr" sz="quarter" idx="2"/>
          </p:nvPr>
        </p:nvSpPr>
        <p:spPr>
          <a:xfrm>
            <a:off x="0" y="9379356"/>
            <a:ext cx="2971800" cy="49331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a-ES"/>
          </a:p>
        </p:txBody>
      </p:sp>
      <p:sp>
        <p:nvSpPr>
          <p:cNvPr id="5" name="Contenidor de número de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9379356"/>
            <a:ext cx="2971800" cy="49331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53C3EF-C7DB-41A5-9EAA-8E004334EFC5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75580691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71800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a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1"/>
            <a:ext cx="2971800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68E153-7609-7447-9967-75CC8AB9C0AB}" type="datetimeFigureOut">
              <a:rPr lang="es-ES" smtClean="0"/>
              <a:t>22/11/2013</a:t>
            </a:fld>
            <a:endParaRPr lang="ca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960438" y="741363"/>
            <a:ext cx="4937125" cy="37020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a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690270"/>
            <a:ext cx="5486400" cy="444341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ca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9378825"/>
            <a:ext cx="2971800" cy="4937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a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9378825"/>
            <a:ext cx="2971800" cy="4937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C80D3E-2144-7D4C-8D70-20B6A4393B3D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4793131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idor d'imatge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ontenidor de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4" name="Conteni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C80D3E-2144-7D4C-8D70-20B6A4393B3D}" type="slidenum">
              <a:rPr lang="ca-ES" smtClean="0"/>
              <a:t>1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76450231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idor d'imatge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ontenidor de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4" name="Conteni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C80D3E-2144-7D4C-8D70-20B6A4393B3D}" type="slidenum">
              <a:rPr lang="ca-ES" smtClean="0"/>
              <a:t>10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1378854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idor d'imatge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ontenidor de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4" name="Conteni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C80D3E-2144-7D4C-8D70-20B6A4393B3D}" type="slidenum">
              <a:rPr lang="ca-ES" smtClean="0"/>
              <a:t>11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17110675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idor d'imatge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ontenidor de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4" name="Conteni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C80D3E-2144-7D4C-8D70-20B6A4393B3D}" type="slidenum">
              <a:rPr lang="ca-ES" smtClean="0"/>
              <a:t>12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81709985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idor d'imatge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ontenidor de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4" name="Conteni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C80D3E-2144-7D4C-8D70-20B6A4393B3D}" type="slidenum">
              <a:rPr lang="ca-ES" smtClean="0"/>
              <a:t>13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99192448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idor d'imatge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ontenidor de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4" name="Conteni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C80D3E-2144-7D4C-8D70-20B6A4393B3D}" type="slidenum">
              <a:rPr lang="ca-ES" smtClean="0"/>
              <a:t>14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81435895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idor d'imatge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ontenidor de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4" name="Conteni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C80D3E-2144-7D4C-8D70-20B6A4393B3D}" type="slidenum">
              <a:rPr lang="ca-ES" smtClean="0"/>
              <a:t>15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61579110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idor d'imatge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ontenidor de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4" name="Conteni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C80D3E-2144-7D4C-8D70-20B6A4393B3D}" type="slidenum">
              <a:rPr lang="ca-ES" smtClean="0"/>
              <a:t>16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9888217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idor d'imatge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ontenidor de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4" name="Conteni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C80D3E-2144-7D4C-8D70-20B6A4393B3D}" type="slidenum">
              <a:rPr lang="ca-ES" smtClean="0"/>
              <a:t>17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32505152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idor d'imatge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ontenidor de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4" name="Conteni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C80D3E-2144-7D4C-8D70-20B6A4393B3D}" type="slidenum">
              <a:rPr lang="ca-ES" smtClean="0"/>
              <a:t>18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90215279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idor d'imatge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ontenidor de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4" name="Conteni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C80D3E-2144-7D4C-8D70-20B6A4393B3D}" type="slidenum">
              <a:rPr lang="ca-ES" smtClean="0"/>
              <a:t>19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1562588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idor d'imatge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ontenidor de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4" name="Conteni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C80D3E-2144-7D4C-8D70-20B6A4393B3D}" type="slidenum">
              <a:rPr lang="ca-ES" smtClean="0"/>
              <a:t>2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40982852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idor d'imatge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ontenidor de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4" name="Conteni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C80D3E-2144-7D4C-8D70-20B6A4393B3D}" type="slidenum">
              <a:rPr lang="ca-ES" smtClean="0"/>
              <a:t>20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97244702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idor d'imatge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ontenidor de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4" name="Conteni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C80D3E-2144-7D4C-8D70-20B6A4393B3D}" type="slidenum">
              <a:rPr lang="ca-ES" smtClean="0"/>
              <a:t>21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67612993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idor d'imatge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ontenidor de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4" name="Conteni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C80D3E-2144-7D4C-8D70-20B6A4393B3D}" type="slidenum">
              <a:rPr lang="ca-ES" smtClean="0"/>
              <a:t>22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87150076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idor d'imatge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ontenidor de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4" name="Conteni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C80D3E-2144-7D4C-8D70-20B6A4393B3D}" type="slidenum">
              <a:rPr lang="ca-ES" smtClean="0"/>
              <a:t>23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34861648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idor d'imatge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ontenidor de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4" name="Conteni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C80D3E-2144-7D4C-8D70-20B6A4393B3D}" type="slidenum">
              <a:rPr lang="ca-ES" smtClean="0"/>
              <a:t>24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94614253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s-ES" dirty="0" smtClean="0"/>
              <a:t>En</a:t>
            </a:r>
            <a:r>
              <a:rPr lang="es-ES" baseline="0" dirty="0" smtClean="0"/>
              <a:t> la transformación del Port </a:t>
            </a:r>
            <a:r>
              <a:rPr lang="es-ES" baseline="0" dirty="0" err="1" smtClean="0"/>
              <a:t>Vell</a:t>
            </a:r>
            <a:r>
              <a:rPr lang="es-ES" baseline="0" dirty="0" smtClean="0"/>
              <a:t> se dieron 6 factores clave:</a:t>
            </a:r>
          </a:p>
          <a:p>
            <a:endParaRPr lang="es-ES" baseline="0" dirty="0" smtClean="0"/>
          </a:p>
          <a:p>
            <a:pPr>
              <a:buFont typeface="Arial" pitchFamily="34" charset="0"/>
              <a:buChar char="•"/>
            </a:pPr>
            <a:r>
              <a:rPr lang="es-ES" baseline="0" dirty="0" smtClean="0"/>
              <a:t>Liderazgo del Port de Barcelona</a:t>
            </a:r>
            <a:r>
              <a:rPr lang="es-ES" dirty="0" smtClean="0"/>
              <a:t> (con la implicación de la ciudad), en la gestión, proyección y desarrollo del Port </a:t>
            </a:r>
            <a:r>
              <a:rPr lang="es-ES" dirty="0" err="1" smtClean="0"/>
              <a:t>Vell</a:t>
            </a:r>
            <a:endParaRPr lang="es-ES" baseline="0" dirty="0" smtClean="0"/>
          </a:p>
          <a:p>
            <a:pPr>
              <a:buFont typeface="Arial" pitchFamily="34" charset="0"/>
              <a:buChar char="•"/>
            </a:pPr>
            <a:r>
              <a:rPr lang="es-ES" baseline="0" dirty="0" smtClean="0"/>
              <a:t>Sentido de responsabilidad con la ciudad y complicidad y apoyo de las administraciones públicas vinculadas al territorio:</a:t>
            </a:r>
            <a:r>
              <a:rPr lang="es-ES" dirty="0" smtClean="0"/>
              <a:t> Ayuntamiento de Barcelona, Gobierno</a:t>
            </a:r>
            <a:r>
              <a:rPr lang="es-ES" baseline="0" dirty="0" smtClean="0"/>
              <a:t> </a:t>
            </a:r>
            <a:r>
              <a:rPr lang="es-ES" dirty="0" smtClean="0"/>
              <a:t>de Catalunya, Gobierno de España </a:t>
            </a:r>
            <a:r>
              <a:rPr lang="es-ES" dirty="0" smtClean="0">
                <a:sym typeface="Wingdings" pitchFamily="2" charset="2"/>
              </a:rPr>
              <a:t> Acuerdo político.</a:t>
            </a:r>
            <a:r>
              <a:rPr lang="es-ES" dirty="0" smtClean="0"/>
              <a:t> </a:t>
            </a:r>
          </a:p>
          <a:p>
            <a:pPr>
              <a:buFont typeface="Arial" pitchFamily="34" charset="0"/>
              <a:buChar char="•"/>
            </a:pPr>
            <a:r>
              <a:rPr lang="es-ES" dirty="0" smtClean="0"/>
              <a:t>Oportunidad histórica: Juegos Olímpicos de Barcelona’92 </a:t>
            </a:r>
            <a:r>
              <a:rPr lang="es-ES" dirty="0" smtClean="0">
                <a:sym typeface="Wingdings" pitchFamily="2" charset="2"/>
              </a:rPr>
              <a:t></a:t>
            </a:r>
            <a:r>
              <a:rPr lang="es-ES" dirty="0" smtClean="0"/>
              <a:t>La ciudad debía dotarse de infraestructuras urbanas adecuadas. A esto se suma la oportunidad de integrar el puerto y la ciudad y de generar un gran núcleo de negocio y de atracción turística.</a:t>
            </a:r>
          </a:p>
          <a:p>
            <a:pPr>
              <a:buFont typeface="Arial" pitchFamily="34" charset="0"/>
              <a:buChar char="•"/>
            </a:pPr>
            <a:endParaRPr lang="es-ES" dirty="0" smtClean="0"/>
          </a:p>
          <a:p>
            <a:pPr>
              <a:buFont typeface="Arial" pitchFamily="34" charset="0"/>
              <a:buChar char="•"/>
            </a:pPr>
            <a:r>
              <a:rPr lang="es-ES" dirty="0" smtClean="0"/>
              <a:t> Planificación de recursos económicos e inversiones públicas y privadas.</a:t>
            </a:r>
          </a:p>
          <a:p>
            <a:pPr>
              <a:buFont typeface="Arial" pitchFamily="34" charset="0"/>
              <a:buChar char="•"/>
            </a:pPr>
            <a:r>
              <a:rPr lang="es-ES" dirty="0" smtClean="0"/>
              <a:t>Atracción de grandes marcas y operadores privados.</a:t>
            </a:r>
          </a:p>
          <a:p>
            <a:pPr>
              <a:buFont typeface="Arial" pitchFamily="34" charset="0"/>
              <a:buChar char="•"/>
            </a:pPr>
            <a:r>
              <a:rPr lang="es-ES" dirty="0" smtClean="0"/>
              <a:t>Mantenimiento de su personalidad histórica.</a:t>
            </a:r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DEB40A-0096-4FB6-9F7C-AA160D7484D2}" type="slidenum">
              <a:rPr lang="en-GB" smtClean="0"/>
              <a:pPr/>
              <a:t>26</a:t>
            </a:fld>
            <a:endParaRPr lang="en-GB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s-ES" dirty="0" smtClean="0"/>
              <a:t>El Port </a:t>
            </a:r>
            <a:r>
              <a:rPr lang="es-ES" dirty="0" err="1" smtClean="0"/>
              <a:t>Vell</a:t>
            </a:r>
            <a:r>
              <a:rPr lang="es-ES" dirty="0" smtClean="0"/>
              <a:t> es, por tanto, la ‘zona de uso ciudadano’ del Port de Barcelona, diferenciada del puerto comercial, del logístico y del de cruceros. Comprende un área de 56 hectáreas de terreno portuario que fueron totalmente transformadas: la antigua zona de manipulación de mercancías se convirtió en un espacio público, abierto a ciudadanos y turistas, con la mayor oferta cultural, lúdica y de ocio de la ciudad. </a:t>
            </a:r>
          </a:p>
          <a:p>
            <a:endParaRPr lang="es-ES" dirty="0" smtClean="0"/>
          </a:p>
          <a:p>
            <a:r>
              <a:rPr lang="es-ES" dirty="0" smtClean="0"/>
              <a:t> Con la transformación del Port </a:t>
            </a:r>
            <a:r>
              <a:rPr lang="es-ES" dirty="0" err="1" smtClean="0"/>
              <a:t>Vell</a:t>
            </a:r>
            <a:r>
              <a:rPr lang="es-ES" dirty="0" smtClean="0"/>
              <a:t>, en los últimos 15 años:</a:t>
            </a:r>
          </a:p>
          <a:p>
            <a:endParaRPr lang="es-ES" dirty="0" smtClean="0"/>
          </a:p>
          <a:p>
            <a:pPr>
              <a:buFont typeface="Arial" pitchFamily="34" charset="0"/>
              <a:buChar char="•"/>
            </a:pPr>
            <a:r>
              <a:rPr lang="es-ES" dirty="0" smtClean="0"/>
              <a:t> Se ha generado una inversión de 1.212,1 millones USD: 208,5</a:t>
            </a:r>
            <a:r>
              <a:rPr lang="es-ES" baseline="0" dirty="0" smtClean="0"/>
              <a:t> millones </a:t>
            </a:r>
            <a:r>
              <a:rPr lang="es-ES" dirty="0" smtClean="0"/>
              <a:t>de inversión pública y 1003,6 millones de inversión privada. </a:t>
            </a:r>
          </a:p>
          <a:p>
            <a:pPr>
              <a:buFont typeface="Arial" pitchFamily="34" charset="0"/>
              <a:buChar char="•"/>
            </a:pPr>
            <a:endParaRPr lang="es-ES" dirty="0" smtClean="0"/>
          </a:p>
          <a:p>
            <a:pPr>
              <a:buFont typeface="Arial" pitchFamily="34" charset="0"/>
              <a:buChar char="•"/>
            </a:pPr>
            <a:r>
              <a:rPr lang="es-ES" dirty="0" smtClean="0"/>
              <a:t>Más de 5.500 puestos de trabajo directos.</a:t>
            </a:r>
          </a:p>
          <a:p>
            <a:pPr>
              <a:buFont typeface="Arial" pitchFamily="34" charset="0"/>
              <a:buChar char="•"/>
            </a:pPr>
            <a:endParaRPr lang="es-ES" dirty="0" smtClean="0"/>
          </a:p>
          <a:p>
            <a:pPr>
              <a:buFont typeface="Arial" pitchFamily="34" charset="0"/>
              <a:buChar char="•"/>
            </a:pPr>
            <a:r>
              <a:rPr lang="es-ES" dirty="0" smtClean="0"/>
              <a:t>El conjunto de empresas instaladas en el Port </a:t>
            </a:r>
            <a:r>
              <a:rPr lang="es-ES" dirty="0" err="1" smtClean="0"/>
              <a:t>Vell</a:t>
            </a:r>
            <a:r>
              <a:rPr lang="es-ES" dirty="0" smtClean="0"/>
              <a:t> suman una facturación anual superior a los 521,3 millones de dólares. El Port </a:t>
            </a:r>
            <a:r>
              <a:rPr lang="es-ES" dirty="0" err="1" smtClean="0"/>
              <a:t>Vell</a:t>
            </a:r>
            <a:r>
              <a:rPr lang="es-ES" dirty="0" smtClean="0"/>
              <a:t> acoge decenas de empresas, entidades y organizaciones ligadas principalmente a los sectores del turismo, la restauración, el ocio y las actividades portuarias.</a:t>
            </a:r>
          </a:p>
          <a:p>
            <a:pPr>
              <a:buFont typeface="Arial" pitchFamily="34" charset="0"/>
              <a:buChar char="•"/>
            </a:pPr>
            <a:endParaRPr lang="es-ES" dirty="0" smtClean="0"/>
          </a:p>
          <a:p>
            <a:pPr>
              <a:buFont typeface="Arial" pitchFamily="34" charset="0"/>
              <a:buChar char="•"/>
            </a:pPr>
            <a:r>
              <a:rPr lang="es-ES" dirty="0" smtClean="0"/>
              <a:t>Más de 17 millones de personas visitan anualmente el Port </a:t>
            </a:r>
            <a:r>
              <a:rPr lang="es-ES" dirty="0" err="1" smtClean="0"/>
              <a:t>Vell</a:t>
            </a:r>
            <a:r>
              <a:rPr lang="es-ES" dirty="0" smtClean="0"/>
              <a:t>.</a:t>
            </a:r>
          </a:p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DEB40A-0096-4FB6-9F7C-AA160D7484D2}" type="slidenum">
              <a:rPr lang="en-GB" smtClean="0"/>
              <a:pPr/>
              <a:t>27</a:t>
            </a:fld>
            <a:endParaRPr lang="en-GB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idor d'imatge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ontenidor de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4" name="Conteni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C80D3E-2144-7D4C-8D70-20B6A4393B3D}" type="slidenum">
              <a:rPr lang="ca-ES" smtClean="0"/>
              <a:t>28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82369998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s-ES" dirty="0" smtClean="0"/>
              <a:t>El negocio de los cruceros representa un 7% de la facturación total del Port, pero hemos decidido apostar por este sector por la gran riqueza que aporta a la economía local. </a:t>
            </a:r>
          </a:p>
          <a:p>
            <a:endParaRPr lang="es-ES" dirty="0" smtClean="0"/>
          </a:p>
          <a:p>
            <a:r>
              <a:rPr lang="es-ES" dirty="0" smtClean="0"/>
              <a:t>Se estima que el gasto de los </a:t>
            </a:r>
            <a:r>
              <a:rPr lang="es-ES" dirty="0" err="1" smtClean="0"/>
              <a:t>cruceristas</a:t>
            </a:r>
            <a:r>
              <a:rPr lang="es-ES" dirty="0" smtClean="0"/>
              <a:t> en la ciudad (transporte, hoteles, restauración, comercio, etc.) asciende a unos 320,4 millones de dólares anuales. Pero la riqueza que genera el sector es mucho mayor si se tienen en cuenta aspectos como el avituallamiento, reparaciones y mantenimiento, gasto de tripulaciones, etc.</a:t>
            </a:r>
          </a:p>
          <a:p>
            <a:endParaRPr lang="es-ES" dirty="0" smtClean="0"/>
          </a:p>
          <a:p>
            <a:pPr>
              <a:buFont typeface="Arial" pitchFamily="34" charset="0"/>
              <a:buChar char="•"/>
            </a:pPr>
            <a:r>
              <a:rPr lang="es-ES" dirty="0" smtClean="0"/>
              <a:t> La apuesta </a:t>
            </a:r>
            <a:r>
              <a:rPr lang="es-ES" dirty="0" err="1" smtClean="0"/>
              <a:t>crucerista</a:t>
            </a:r>
            <a:r>
              <a:rPr lang="es-ES" dirty="0" smtClean="0"/>
              <a:t> del Port de Barcelona ha significado un importante impulso y proyección global de la marca turística “Barcelona”. </a:t>
            </a:r>
          </a:p>
          <a:p>
            <a:pPr>
              <a:buFont typeface="Arial" pitchFamily="34" charset="0"/>
              <a:buChar char="•"/>
            </a:pPr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DEB40A-0096-4FB6-9F7C-AA160D7484D2}" type="slidenum">
              <a:rPr lang="en-GB" smtClean="0"/>
              <a:pPr/>
              <a:t>29</a:t>
            </a:fld>
            <a:endParaRPr lang="en-GB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Arial" pitchFamily="34" charset="0"/>
              <a:buChar char="•"/>
            </a:pPr>
            <a:r>
              <a:rPr lang="es-ES" dirty="0" smtClean="0"/>
              <a:t> </a:t>
            </a:r>
            <a:r>
              <a:rPr lang="es-ES" dirty="0" smtClean="0">
                <a:latin typeface="FrutigerNext for APB light" pitchFamily="34" charset="0"/>
              </a:rPr>
              <a:t>El Port </a:t>
            </a:r>
            <a:r>
              <a:rPr lang="es-ES" dirty="0" err="1" smtClean="0">
                <a:latin typeface="FrutigerNext for APB light" pitchFamily="34" charset="0"/>
              </a:rPr>
              <a:t>Vell</a:t>
            </a:r>
            <a:r>
              <a:rPr lang="es-ES" dirty="0" smtClean="0">
                <a:latin typeface="FrutigerNext for APB light" pitchFamily="34" charset="0"/>
              </a:rPr>
              <a:t> cuenta con un modelo singularizado de gestión a través de la Gerencia Urbanística Port 2000.</a:t>
            </a:r>
          </a:p>
          <a:p>
            <a:pPr>
              <a:buFont typeface="Arial" pitchFamily="34" charset="0"/>
              <a:buChar char="•"/>
            </a:pPr>
            <a:r>
              <a:rPr lang="es-ES" dirty="0" smtClean="0">
                <a:latin typeface="FrutigerNext for APB light" pitchFamily="34" charset="0"/>
              </a:rPr>
              <a:t>Creado en 1988 por iniciativa del Port y del Ayuntamiento de Barcelona con el objetivo de desarrollar la transformación del Port </a:t>
            </a:r>
            <a:r>
              <a:rPr lang="es-ES" dirty="0" err="1" smtClean="0">
                <a:latin typeface="FrutigerNext for APB light" pitchFamily="34" charset="0"/>
              </a:rPr>
              <a:t>Vell</a:t>
            </a:r>
            <a:r>
              <a:rPr lang="es-ES" dirty="0" smtClean="0">
                <a:latin typeface="FrutigerNext for APB light" pitchFamily="34" charset="0"/>
              </a:rPr>
              <a:t> y su integración con la ciudad (Plan Especial del Port </a:t>
            </a:r>
            <a:r>
              <a:rPr lang="es-ES" dirty="0" err="1" smtClean="0">
                <a:latin typeface="FrutigerNext for APB light" pitchFamily="34" charset="0"/>
              </a:rPr>
              <a:t>Vell</a:t>
            </a:r>
            <a:r>
              <a:rPr lang="es-ES" dirty="0" smtClean="0">
                <a:latin typeface="FrutigerNext for APB light" pitchFamily="34" charset="0"/>
              </a:rPr>
              <a:t>). Hoy Port 2000 se dedica a la conservación y a la dinamización del territorio.</a:t>
            </a:r>
          </a:p>
          <a:p>
            <a:pPr>
              <a:buFont typeface="Arial" pitchFamily="34" charset="0"/>
              <a:buChar char="•"/>
            </a:pPr>
            <a:r>
              <a:rPr lang="es-ES" dirty="0" smtClean="0">
                <a:latin typeface="FrutigerNext for APB light" pitchFamily="34" charset="0"/>
              </a:rPr>
              <a:t>El Consejo de Administración de Port 2000 está formado por miembros del Ayuntamiento y del Port de Barcelona.</a:t>
            </a: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DEB40A-0096-4FB6-9F7C-AA160D7484D2}" type="slidenum">
              <a:rPr lang="en-GB" smtClean="0"/>
              <a:pPr/>
              <a:t>30</a:t>
            </a:fld>
            <a:endParaRPr lang="en-GB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idor d'imatge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ontenidor de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4" name="Conteni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C80D3E-2144-7D4C-8D70-20B6A4393B3D}" type="slidenum">
              <a:rPr lang="ca-ES" smtClean="0"/>
              <a:t>3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81435895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idor d'imatge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ontenidor de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4" name="Conteni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C80D3E-2144-7D4C-8D70-20B6A4393B3D}" type="slidenum">
              <a:rPr lang="ca-ES" smtClean="0"/>
              <a:t>31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92390465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idor d'imatge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ontenidor de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4" name="Conteni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C80D3E-2144-7D4C-8D70-20B6A4393B3D}" type="slidenum">
              <a:rPr lang="ca-ES" smtClean="0"/>
              <a:t>32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77828318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idor d'imatge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ontenidor de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4" name="Conteni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C80D3E-2144-7D4C-8D70-20B6A4393B3D}" type="slidenum">
              <a:rPr lang="ca-ES" smtClean="0"/>
              <a:t>33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05772149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-"/>
            </a:pPr>
            <a:r>
              <a:rPr lang="es-ES" dirty="0" smtClean="0">
                <a:latin typeface="FrutigerNext for APB light" pitchFamily="34" charset="0"/>
              </a:rPr>
              <a:t>La evolución de los pasajeros de cruceros en el Port de Barcelona desde la celebración de los Juegos Olímpicos ha sido espectacular, tal como se comprueba en esta gráfica.</a:t>
            </a:r>
          </a:p>
          <a:p>
            <a:pPr>
              <a:buFontTx/>
              <a:buChar char="-"/>
            </a:pPr>
            <a:r>
              <a:rPr lang="es-ES" dirty="0" smtClean="0">
                <a:latin typeface="FrutigerNext for APB light" pitchFamily="34" charset="0"/>
              </a:rPr>
              <a:t>En 2011 se produjo el récord histórico de </a:t>
            </a:r>
            <a:r>
              <a:rPr lang="es-ES" dirty="0" err="1" smtClean="0">
                <a:latin typeface="FrutigerNext for APB light" pitchFamily="34" charset="0"/>
              </a:rPr>
              <a:t>cruceristas</a:t>
            </a:r>
            <a:r>
              <a:rPr lang="es-ES" dirty="0" smtClean="0">
                <a:latin typeface="FrutigerNext for APB light" pitchFamily="34" charset="0"/>
              </a:rPr>
              <a:t> (2,65 millones), una cifra que esperamos volver a conseguir este año 2013.</a:t>
            </a:r>
          </a:p>
          <a:p>
            <a:pPr>
              <a:buFontTx/>
              <a:buChar char="-"/>
            </a:pPr>
            <a:r>
              <a:rPr lang="es-ES" dirty="0" smtClean="0">
                <a:latin typeface="FrutigerNext for APB light" pitchFamily="34" charset="0"/>
              </a:rPr>
              <a:t>En 2014 Barcelona acogerá la celebración de </a:t>
            </a:r>
            <a:r>
              <a:rPr lang="es-ES" dirty="0" err="1" smtClean="0">
                <a:latin typeface="FrutigerNext for APB light" pitchFamily="34" charset="0"/>
              </a:rPr>
              <a:t>Seatrade</a:t>
            </a:r>
            <a:r>
              <a:rPr lang="es-ES" dirty="0" smtClean="0">
                <a:latin typeface="FrutigerNext for APB light" pitchFamily="34" charset="0"/>
              </a:rPr>
              <a:t> </a:t>
            </a:r>
            <a:r>
              <a:rPr lang="es-ES" dirty="0" err="1" smtClean="0">
                <a:latin typeface="FrutigerNext for APB light" pitchFamily="34" charset="0"/>
              </a:rPr>
              <a:t>Med</a:t>
            </a:r>
            <a:r>
              <a:rPr lang="es-ES" dirty="0" smtClean="0">
                <a:latin typeface="FrutigerNext for APB light" pitchFamily="34" charset="0"/>
              </a:rPr>
              <a:t>, la principal feria de cruceros del Mediterráneo.</a:t>
            </a:r>
          </a:p>
          <a:p>
            <a:pPr>
              <a:buFontTx/>
              <a:buChar char="-"/>
            </a:pPr>
            <a:endParaRPr lang="es-ES" dirty="0">
              <a:latin typeface="FrutigerNext for APB light" pitchFamily="34" charset="0"/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27A180A-4A4A-44CE-A2BB-5725617ACAF1}" type="slidenum">
              <a:rPr lang="es-ES" smtClean="0"/>
              <a:pPr>
                <a:defRPr/>
              </a:pPr>
              <a:t>34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6999203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es-ES" dirty="0" smtClean="0"/>
              <a:t>La nueva Bocana Norte generó 6 nuevas hectáreas de terreno donde actualmente se concentran diversas entidades y proyectos:</a:t>
            </a:r>
          </a:p>
          <a:p>
            <a:endParaRPr lang="es-ES" dirty="0" smtClean="0"/>
          </a:p>
          <a:p>
            <a:pPr>
              <a:buFont typeface="Arial" pitchFamily="34" charset="0"/>
              <a:buChar char="•"/>
            </a:pPr>
            <a:r>
              <a:rPr lang="es-ES" dirty="0" smtClean="0"/>
              <a:t>Hotel W Barcelona: Inaugurado en 2009, con una inversión de 260,6 millones de dólares.</a:t>
            </a:r>
          </a:p>
          <a:p>
            <a:pPr>
              <a:buFont typeface="Arial" pitchFamily="34" charset="0"/>
              <a:buChar char="•"/>
            </a:pPr>
            <a:r>
              <a:rPr lang="es-ES" dirty="0" smtClean="0"/>
              <a:t>Sede corporativa de Desigual: Inaugurado en 2013, 39</a:t>
            </a:r>
            <a:r>
              <a:rPr lang="es-ES" baseline="0" dirty="0" smtClean="0"/>
              <a:t> </a:t>
            </a:r>
            <a:r>
              <a:rPr lang="es-ES" dirty="0" smtClean="0"/>
              <a:t>millones de dólares de inversión.</a:t>
            </a:r>
          </a:p>
          <a:p>
            <a:pPr>
              <a:buFont typeface="Arial" pitchFamily="34" charset="0"/>
              <a:buChar char="•"/>
            </a:pPr>
            <a:r>
              <a:rPr lang="es-ES" dirty="0" smtClean="0"/>
              <a:t>Marina de la Bocana Nord: será adjudicada este año y representará una inversión de 39 millones de dólares.</a:t>
            </a:r>
          </a:p>
          <a:p>
            <a:pPr>
              <a:buFont typeface="Arial" pitchFamily="34" charset="0"/>
              <a:buChar char="•"/>
            </a:pPr>
            <a:r>
              <a:rPr lang="es-ES" dirty="0" smtClean="0"/>
              <a:t>Marina Barcelona 92 (compañía líder a nivel mundial en la reparación y mantenimiento de yates y embarcaciones de recreo): está llevando a cabo una ampliación valorada en 65 millones de dólares. </a:t>
            </a:r>
          </a:p>
          <a:p>
            <a:endParaRPr lang="es-ES" dirty="0" smtClean="0"/>
          </a:p>
          <a:p>
            <a:r>
              <a:rPr lang="es-ES" dirty="0" smtClean="0"/>
              <a:t>Otros proyectos de modernización del Port </a:t>
            </a:r>
            <a:r>
              <a:rPr lang="es-ES" dirty="0" err="1" smtClean="0"/>
              <a:t>Vell</a:t>
            </a:r>
            <a:r>
              <a:rPr lang="es-ES" dirty="0" smtClean="0"/>
              <a:t> son:</a:t>
            </a:r>
          </a:p>
          <a:p>
            <a:endParaRPr lang="es-ES" dirty="0" smtClean="0"/>
          </a:p>
          <a:p>
            <a:pPr>
              <a:buFont typeface="Arial" pitchFamily="34" charset="0"/>
              <a:buChar char="•"/>
            </a:pPr>
            <a:r>
              <a:rPr lang="es-ES" dirty="0" smtClean="0"/>
              <a:t>Reforma del muelle de Pescadores: 13,7 millones de dólares</a:t>
            </a:r>
          </a:p>
          <a:p>
            <a:pPr>
              <a:buFont typeface="Arial" pitchFamily="34" charset="0"/>
              <a:buChar char="•"/>
            </a:pPr>
            <a:r>
              <a:rPr lang="es-ES" dirty="0" smtClean="0"/>
              <a:t>Reforma Marina Port </a:t>
            </a:r>
            <a:r>
              <a:rPr lang="es-ES" dirty="0" err="1" smtClean="0"/>
              <a:t>Vell</a:t>
            </a:r>
            <a:r>
              <a:rPr lang="es-ES" dirty="0" smtClean="0"/>
              <a:t> para acoger embarcaciones de mayores dimensiones: 39 millones de dólares</a:t>
            </a:r>
          </a:p>
          <a:p>
            <a:pPr>
              <a:buFont typeface="Arial" pitchFamily="34" charset="0"/>
              <a:buChar char="•"/>
            </a:pPr>
            <a:r>
              <a:rPr lang="es-ES" dirty="0" smtClean="0"/>
              <a:t>BARCELONA CLÚSTER NÁUTICO: Impulsado en 2012 por el Ayuntamiento y el Port de Barcelona. Agrupación de empresas y entidades públicas que pretende posicionar la ciudad como referente del sector náutico en el Mediterráneo y en el mundo. </a:t>
            </a:r>
            <a:r>
              <a:rPr lang="es-ES" dirty="0" smtClean="0">
                <a:sym typeface="Wingdings" pitchFamily="2" charset="2"/>
              </a:rPr>
              <a:t> Objetivos: alcanzar mayor competitividad y productividad de todo el sector en beneficio de la ciudad, generar riqueza y bienestar, consolidar el tejido industrial existente y atraer nueva inversión.</a:t>
            </a:r>
            <a:endParaRPr lang="es-ES" dirty="0" smtClean="0"/>
          </a:p>
          <a:p>
            <a:pPr>
              <a:buFont typeface="Arial" pitchFamily="34" charset="0"/>
              <a:buChar char="•"/>
            </a:pPr>
            <a:endParaRPr lang="es-ES" dirty="0" smtClean="0"/>
          </a:p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DEB40A-0096-4FB6-9F7C-AA160D7484D2}" type="slidenum">
              <a:rPr lang="en-GB" smtClean="0"/>
              <a:pPr/>
              <a:t>35</a:t>
            </a:fld>
            <a:endParaRPr lang="en-GB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Contenidor d'imatge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6083" name="Contenidor de not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 smtClean="0"/>
          </a:p>
        </p:txBody>
      </p:sp>
      <p:sp>
        <p:nvSpPr>
          <p:cNvPr id="61444" name="Contenidor de número de diapositiva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1E75C1C-BC0D-4F2F-B36E-0FE8A92376C8}" type="slidenum">
              <a:rPr lang="ca-E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37</a:t>
            </a:fld>
            <a:endParaRPr lang="ca-E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idor d'imatge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ontenidor de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4" name="Conteni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C80D3E-2144-7D4C-8D70-20B6A4393B3D}" type="slidenum">
              <a:rPr lang="ca-ES" smtClean="0"/>
              <a:t>4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4318857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idor d'imatge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ontenidor de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4" name="Conteni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C80D3E-2144-7D4C-8D70-20B6A4393B3D}" type="slidenum">
              <a:rPr lang="ca-ES" smtClean="0"/>
              <a:t>5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5697852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idor d'imatge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ontenidor de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4" name="Conteni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C80D3E-2144-7D4C-8D70-20B6A4393B3D}" type="slidenum">
              <a:rPr lang="ca-ES" smtClean="0"/>
              <a:t>6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1590041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idor d'imatge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ontenidor de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4" name="Conteni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C80D3E-2144-7D4C-8D70-20B6A4393B3D}" type="slidenum">
              <a:rPr lang="ca-ES" smtClean="0"/>
              <a:t>7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8229854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idor d'imatge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ontenidor de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4" name="Conteni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C80D3E-2144-7D4C-8D70-20B6A4393B3D}" type="slidenum">
              <a:rPr lang="ca-ES" smtClean="0"/>
              <a:t>8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613156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idor d'imatge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ontenidor de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4" name="Conteni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C80D3E-2144-7D4C-8D70-20B6A4393B3D}" type="slidenum">
              <a:rPr lang="ca-ES" smtClean="0"/>
              <a:t>9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7906003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ca-ES" smtClean="0"/>
              <a:t>Feu clic aquí per editar l'estil</a:t>
            </a:r>
            <a:endParaRPr lang="ca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a-ES" smtClean="0"/>
              <a:t>Feu clic aquí per editar l'estil de subtítols del patró.</a:t>
            </a:r>
            <a:endParaRPr lang="ca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BA9A83-E2FD-6943-8786-A6EE0FF0AD6C}" type="datetimeFigureOut">
              <a:rPr lang="es-ES" smtClean="0"/>
              <a:t>22/11/2013</a:t>
            </a:fld>
            <a:endParaRPr lang="ca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01C92-DEFE-BC4F-A951-224797FDE254}" type="slidenum">
              <a:rPr lang="ca-ES" smtClean="0"/>
              <a:t>‹#›</a:t>
            </a:fld>
            <a:endParaRPr lang="ca-E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28662" y="857240"/>
            <a:ext cx="4286280" cy="857248"/>
          </a:xfrm>
          <a:prstGeom prst="rect">
            <a:avLst/>
          </a:prstGeom>
        </p:spPr>
        <p:txBody>
          <a:bodyPr/>
          <a:lstStyle/>
          <a:p>
            <a:r>
              <a:rPr lang="ca-ES" smtClean="0"/>
              <a:t>Feu clic aquí per editar l'estil</a:t>
            </a:r>
            <a:endParaRPr lang="ca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a-ES" smtClean="0"/>
              <a:t>Feu clic aquí per editar estils</a:t>
            </a:r>
          </a:p>
          <a:p>
            <a:pPr lvl="1"/>
            <a:r>
              <a:rPr lang="ca-ES" smtClean="0"/>
              <a:t>Segon nivell</a:t>
            </a:r>
          </a:p>
          <a:p>
            <a:pPr lvl="2"/>
            <a:r>
              <a:rPr lang="ca-ES" smtClean="0"/>
              <a:t>Tercer nivell</a:t>
            </a:r>
          </a:p>
          <a:p>
            <a:pPr lvl="3"/>
            <a:r>
              <a:rPr lang="ca-ES" smtClean="0"/>
              <a:t>Quart nivell</a:t>
            </a:r>
          </a:p>
          <a:p>
            <a:pPr lvl="4"/>
            <a:r>
              <a:rPr lang="ca-ES" smtClean="0"/>
              <a:t>Cinquè nivell</a:t>
            </a:r>
            <a:endParaRPr lang="ca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BA9A83-E2FD-6943-8786-A6EE0FF0AD6C}" type="datetimeFigureOut">
              <a:rPr lang="es-ES" smtClean="0"/>
              <a:t>22/11/2013</a:t>
            </a:fld>
            <a:endParaRPr lang="ca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01C92-DEFE-BC4F-A951-224797FDE254}" type="slidenum">
              <a:rPr lang="ca-ES" smtClean="0"/>
              <a:t>‹#›</a:t>
            </a:fld>
            <a:endParaRPr lang="ca-E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ca-ES" smtClean="0"/>
              <a:t>Feu clic aquí per editar l'estil</a:t>
            </a:r>
            <a:endParaRPr lang="ca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a-ES" smtClean="0"/>
              <a:t>Feu clic aquí per editar estils</a:t>
            </a:r>
          </a:p>
          <a:p>
            <a:pPr lvl="1"/>
            <a:r>
              <a:rPr lang="ca-ES" smtClean="0"/>
              <a:t>Segon nivell</a:t>
            </a:r>
          </a:p>
          <a:p>
            <a:pPr lvl="2"/>
            <a:r>
              <a:rPr lang="ca-ES" smtClean="0"/>
              <a:t>Tercer nivell</a:t>
            </a:r>
          </a:p>
          <a:p>
            <a:pPr lvl="3"/>
            <a:r>
              <a:rPr lang="ca-ES" smtClean="0"/>
              <a:t>Quart nivell</a:t>
            </a:r>
          </a:p>
          <a:p>
            <a:pPr lvl="4"/>
            <a:r>
              <a:rPr lang="ca-ES" smtClean="0"/>
              <a:t>Cinquè nivell</a:t>
            </a:r>
            <a:endParaRPr lang="ca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BA9A83-E2FD-6943-8786-A6EE0FF0AD6C}" type="datetimeFigureOut">
              <a:rPr lang="es-ES" smtClean="0"/>
              <a:t>22/11/2013</a:t>
            </a:fld>
            <a:endParaRPr lang="ca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01C92-DEFE-BC4F-A951-224797FDE254}" type="slidenum">
              <a:rPr lang="ca-ES" smtClean="0"/>
              <a:t>‹#›</a:t>
            </a:fld>
            <a:endParaRPr lang="ca-E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a de tít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ca-ES" smtClean="0"/>
              <a:t>Feu clic aquí per editar l'estil</a:t>
            </a:r>
            <a:endParaRPr lang="ca-ES"/>
          </a:p>
        </p:txBody>
      </p:sp>
      <p:sp>
        <p:nvSpPr>
          <p:cNvPr id="3" name="Subtíto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a-ES" smtClean="0"/>
              <a:t>Feu clic aquí per editar l'estil de subtítols del patró.</a:t>
            </a:r>
            <a:endParaRPr lang="ca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0533A9-1564-4EC3-A84C-CE4AE4E0FE1E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735584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Marcador de imágenes prediseñadas"/>
          <p:cNvSpPr>
            <a:spLocks noGrp="1"/>
          </p:cNvSpPr>
          <p:nvPr>
            <p:ph type="clipArt" sz="quarter" idx="13"/>
          </p:nvPr>
        </p:nvSpPr>
        <p:spPr>
          <a:xfrm>
            <a:off x="4655725" y="1196974"/>
            <a:ext cx="4320000" cy="5040000"/>
          </a:xfrm>
          <a:prstGeom prst="rect">
            <a:avLst/>
          </a:prstGeom>
        </p:spPr>
        <p:txBody>
          <a:bodyPr/>
          <a:lstStyle>
            <a:lvl1pPr>
              <a:buNone/>
              <a:defRPr/>
            </a:lvl1pPr>
          </a:lstStyle>
          <a:p>
            <a:endParaRPr lang="es-ES" dirty="0"/>
          </a:p>
        </p:txBody>
      </p:sp>
      <p:sp>
        <p:nvSpPr>
          <p:cNvPr id="10" name="8 Marcador de texto"/>
          <p:cNvSpPr>
            <a:spLocks noGrp="1"/>
          </p:cNvSpPr>
          <p:nvPr>
            <p:ph type="body" sz="quarter" idx="15"/>
          </p:nvPr>
        </p:nvSpPr>
        <p:spPr>
          <a:xfrm>
            <a:off x="228600" y="1196975"/>
            <a:ext cx="4222750" cy="1266825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buNone/>
              <a:defRPr sz="2200">
                <a:solidFill>
                  <a:srgbClr val="0078BE"/>
                </a:solidFill>
                <a:latin typeface="FrutigerNext for APB light" pitchFamily="34" charset="0"/>
              </a:defRPr>
            </a:lvl1pPr>
          </a:lstStyle>
          <a:p>
            <a:pPr lvl="0"/>
            <a:endParaRPr lang="es-ES" dirty="0"/>
          </a:p>
        </p:txBody>
      </p:sp>
      <p:sp>
        <p:nvSpPr>
          <p:cNvPr id="11" name="8 Marcador de texto"/>
          <p:cNvSpPr>
            <a:spLocks noGrp="1"/>
          </p:cNvSpPr>
          <p:nvPr>
            <p:ph type="body" sz="quarter" idx="16"/>
          </p:nvPr>
        </p:nvSpPr>
        <p:spPr>
          <a:xfrm>
            <a:off x="228600" y="2644776"/>
            <a:ext cx="4222750" cy="3559174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buNone/>
              <a:defRPr sz="1400">
                <a:solidFill>
                  <a:srgbClr val="666666"/>
                </a:solidFill>
                <a:latin typeface="FrutigerNext for APB light" pitchFamily="34" charset="0"/>
              </a:defRPr>
            </a:lvl1pPr>
          </a:lstStyle>
          <a:p>
            <a:pPr lvl="0"/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86418105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Marcador de imágenes prediseñadas"/>
          <p:cNvSpPr>
            <a:spLocks noGrp="1"/>
          </p:cNvSpPr>
          <p:nvPr>
            <p:ph type="clipArt" sz="quarter" idx="13" hasCustomPrompt="1"/>
          </p:nvPr>
        </p:nvSpPr>
        <p:spPr>
          <a:xfrm>
            <a:off x="180000" y="1196975"/>
            <a:ext cx="8784000" cy="2520000"/>
          </a:xfrm>
          <a:prstGeom prst="rect">
            <a:avLst/>
          </a:prstGeom>
        </p:spPr>
        <p:txBody>
          <a:bodyPr/>
          <a:lstStyle>
            <a:lvl1pPr algn="ctr">
              <a:buNone/>
              <a:defRPr/>
            </a:lvl1pPr>
          </a:lstStyle>
          <a:p>
            <a:r>
              <a:rPr lang="es-ES" dirty="0" smtClean="0"/>
              <a:t>   </a:t>
            </a:r>
            <a:endParaRPr lang="es-ES" dirty="0"/>
          </a:p>
        </p:txBody>
      </p:sp>
      <p:sp>
        <p:nvSpPr>
          <p:cNvPr id="10" name="8 Marcador de texto"/>
          <p:cNvSpPr>
            <a:spLocks noGrp="1"/>
          </p:cNvSpPr>
          <p:nvPr>
            <p:ph type="body" sz="quarter" idx="15"/>
          </p:nvPr>
        </p:nvSpPr>
        <p:spPr>
          <a:xfrm>
            <a:off x="180000" y="3790950"/>
            <a:ext cx="4320000" cy="253365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buNone/>
              <a:defRPr sz="2200">
                <a:solidFill>
                  <a:srgbClr val="0078BE"/>
                </a:solidFill>
                <a:latin typeface="FrutigerNext for APB light" pitchFamily="34" charset="0"/>
              </a:defRPr>
            </a:lvl1pPr>
          </a:lstStyle>
          <a:p>
            <a:pPr lvl="0"/>
            <a:endParaRPr lang="es-ES" dirty="0"/>
          </a:p>
        </p:txBody>
      </p:sp>
      <p:sp>
        <p:nvSpPr>
          <p:cNvPr id="9" name="8 Marcador de texto"/>
          <p:cNvSpPr>
            <a:spLocks noGrp="1"/>
          </p:cNvSpPr>
          <p:nvPr>
            <p:ph type="body" sz="quarter" idx="17"/>
          </p:nvPr>
        </p:nvSpPr>
        <p:spPr>
          <a:xfrm>
            <a:off x="4644000" y="3790950"/>
            <a:ext cx="4320000" cy="253365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buNone/>
              <a:defRPr sz="1400">
                <a:solidFill>
                  <a:srgbClr val="666666"/>
                </a:solidFill>
                <a:latin typeface="FrutigerNext for APB light" pitchFamily="34" charset="0"/>
              </a:defRPr>
            </a:lvl1pPr>
          </a:lstStyle>
          <a:p>
            <a:pPr lvl="0"/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2354196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Marcador de imágenes prediseñadas"/>
          <p:cNvSpPr>
            <a:spLocks noGrp="1"/>
          </p:cNvSpPr>
          <p:nvPr>
            <p:ph type="clipArt" sz="quarter" idx="13" hasCustomPrompt="1"/>
          </p:nvPr>
        </p:nvSpPr>
        <p:spPr>
          <a:xfrm>
            <a:off x="180000" y="3790950"/>
            <a:ext cx="8784000" cy="2520000"/>
          </a:xfrm>
          <a:prstGeom prst="rect">
            <a:avLst/>
          </a:prstGeom>
        </p:spPr>
        <p:txBody>
          <a:bodyPr/>
          <a:lstStyle>
            <a:lvl1pPr algn="ctr">
              <a:buNone/>
              <a:defRPr/>
            </a:lvl1pPr>
          </a:lstStyle>
          <a:p>
            <a:r>
              <a:rPr lang="es-ES" dirty="0" smtClean="0"/>
              <a:t>   </a:t>
            </a:r>
            <a:endParaRPr lang="es-ES" dirty="0"/>
          </a:p>
        </p:txBody>
      </p:sp>
      <p:sp>
        <p:nvSpPr>
          <p:cNvPr id="10" name="8 Marcador de texto"/>
          <p:cNvSpPr>
            <a:spLocks noGrp="1"/>
          </p:cNvSpPr>
          <p:nvPr>
            <p:ph type="body" sz="quarter" idx="15"/>
          </p:nvPr>
        </p:nvSpPr>
        <p:spPr>
          <a:xfrm>
            <a:off x="228600" y="1196975"/>
            <a:ext cx="4222750" cy="2232025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buNone/>
              <a:defRPr sz="2200">
                <a:solidFill>
                  <a:srgbClr val="0078BE"/>
                </a:solidFill>
                <a:latin typeface="FrutigerNext for APB light" pitchFamily="34" charset="0"/>
              </a:defRPr>
            </a:lvl1pPr>
          </a:lstStyle>
          <a:p>
            <a:pPr lvl="0"/>
            <a:endParaRPr lang="es-ES" dirty="0"/>
          </a:p>
        </p:txBody>
      </p:sp>
      <p:sp>
        <p:nvSpPr>
          <p:cNvPr id="11" name="8 Marcador de texto"/>
          <p:cNvSpPr>
            <a:spLocks noGrp="1"/>
          </p:cNvSpPr>
          <p:nvPr>
            <p:ph type="body" sz="quarter" idx="16"/>
          </p:nvPr>
        </p:nvSpPr>
        <p:spPr>
          <a:xfrm>
            <a:off x="4692650" y="1196975"/>
            <a:ext cx="4222750" cy="2232025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buNone/>
              <a:defRPr sz="1400">
                <a:solidFill>
                  <a:srgbClr val="666666"/>
                </a:solidFill>
                <a:latin typeface="FrutigerNext for APB light" pitchFamily="34" charset="0"/>
              </a:defRPr>
            </a:lvl1pPr>
          </a:lstStyle>
          <a:p>
            <a:pPr lvl="0"/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1908663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7282E8-5E0B-401D-B867-C722122B76EB}" type="datetimeFigureOut">
              <a:rPr lang="es-E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22/11/2013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9F45EB-6DEA-47D8-ABE9-F905936A403E}" type="slidenum">
              <a:rPr lang="es-E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2041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28662" y="857240"/>
            <a:ext cx="4286280" cy="857248"/>
          </a:xfrm>
          <a:prstGeom prst="rect">
            <a:avLst/>
          </a:prstGeom>
        </p:spPr>
        <p:txBody>
          <a:bodyPr/>
          <a:lstStyle/>
          <a:p>
            <a:r>
              <a:rPr lang="ca-ES" smtClean="0"/>
              <a:t>Feu clic aquí per editar l'estil</a:t>
            </a:r>
            <a:endParaRPr lang="ca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a-ES" smtClean="0"/>
              <a:t>Feu clic aquí per editar estils</a:t>
            </a:r>
          </a:p>
          <a:p>
            <a:pPr lvl="1"/>
            <a:r>
              <a:rPr lang="ca-ES" smtClean="0"/>
              <a:t>Segon nivell</a:t>
            </a:r>
          </a:p>
          <a:p>
            <a:pPr lvl="2"/>
            <a:r>
              <a:rPr lang="ca-ES" smtClean="0"/>
              <a:t>Tercer nivell</a:t>
            </a:r>
          </a:p>
          <a:p>
            <a:pPr lvl="3"/>
            <a:r>
              <a:rPr lang="ca-ES" smtClean="0"/>
              <a:t>Quart nivell</a:t>
            </a:r>
          </a:p>
          <a:p>
            <a:pPr lvl="4"/>
            <a:r>
              <a:rPr lang="ca-ES" smtClean="0"/>
              <a:t>Cinquè nivell</a:t>
            </a:r>
            <a:endParaRPr lang="ca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BA9A83-E2FD-6943-8786-A6EE0FF0AD6C}" type="datetimeFigureOut">
              <a:rPr lang="es-ES" smtClean="0"/>
              <a:t>22/11/2013</a:t>
            </a:fld>
            <a:endParaRPr lang="ca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>
          <a:xfrm>
            <a:off x="6643702" y="6215082"/>
            <a:ext cx="2133600" cy="365125"/>
          </a:xfrm>
        </p:spPr>
        <p:txBody>
          <a:bodyPr/>
          <a:lstStyle/>
          <a:p>
            <a:fld id="{34901C92-DEFE-BC4F-A951-224797FDE254}" type="slidenum">
              <a:rPr lang="ca-ES" smtClean="0"/>
              <a:t>‹#›</a:t>
            </a:fld>
            <a:endParaRPr lang="ca-E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a-ES" smtClean="0"/>
              <a:t>Feu clic aquí per editar l'estil</a:t>
            </a:r>
            <a:endParaRPr lang="ca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a-ES" smtClean="0"/>
              <a:t>Feu clic aquí per editar estils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BA9A83-E2FD-6943-8786-A6EE0FF0AD6C}" type="datetimeFigureOut">
              <a:rPr lang="es-ES" smtClean="0"/>
              <a:t>22/11/2013</a:t>
            </a:fld>
            <a:endParaRPr lang="ca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01C92-DEFE-BC4F-A951-224797FDE254}" type="slidenum">
              <a:rPr lang="ca-ES" smtClean="0"/>
              <a:t>‹#›</a:t>
            </a:fld>
            <a:endParaRPr lang="ca-E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a-ES" smtClean="0"/>
              <a:t>Feu clic aquí per editar estils</a:t>
            </a:r>
          </a:p>
          <a:p>
            <a:pPr lvl="1"/>
            <a:r>
              <a:rPr lang="ca-ES" smtClean="0"/>
              <a:t>Segon nivell</a:t>
            </a:r>
          </a:p>
          <a:p>
            <a:pPr lvl="2"/>
            <a:r>
              <a:rPr lang="ca-ES" smtClean="0"/>
              <a:t>Tercer nivell</a:t>
            </a:r>
          </a:p>
          <a:p>
            <a:pPr lvl="3"/>
            <a:r>
              <a:rPr lang="ca-ES" smtClean="0"/>
              <a:t>Quart nivell</a:t>
            </a:r>
          </a:p>
          <a:p>
            <a:pPr lvl="4"/>
            <a:r>
              <a:rPr lang="ca-ES" smtClean="0"/>
              <a:t>Cinquè nivell</a:t>
            </a:r>
            <a:endParaRPr lang="ca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a-ES" smtClean="0"/>
              <a:t>Feu clic aquí per editar estils</a:t>
            </a:r>
          </a:p>
          <a:p>
            <a:pPr lvl="1"/>
            <a:r>
              <a:rPr lang="ca-ES" smtClean="0"/>
              <a:t>Segon nivell</a:t>
            </a:r>
          </a:p>
          <a:p>
            <a:pPr lvl="2"/>
            <a:r>
              <a:rPr lang="ca-ES" smtClean="0"/>
              <a:t>Tercer nivell</a:t>
            </a:r>
          </a:p>
          <a:p>
            <a:pPr lvl="3"/>
            <a:r>
              <a:rPr lang="ca-ES" smtClean="0"/>
              <a:t>Quart nivell</a:t>
            </a:r>
          </a:p>
          <a:p>
            <a:pPr lvl="4"/>
            <a:r>
              <a:rPr lang="ca-ES" smtClean="0"/>
              <a:t>Cinquè nivell</a:t>
            </a:r>
            <a:endParaRPr lang="ca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BA9A83-E2FD-6943-8786-A6EE0FF0AD6C}" type="datetimeFigureOut">
              <a:rPr lang="es-ES" smtClean="0"/>
              <a:t>22/11/2013</a:t>
            </a:fld>
            <a:endParaRPr lang="ca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01C92-DEFE-BC4F-A951-224797FDE254}" type="slidenum">
              <a:rPr lang="ca-ES" smtClean="0"/>
              <a:t>‹#›</a:t>
            </a:fld>
            <a:endParaRPr lang="ca-E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a-ES" smtClean="0"/>
              <a:t>Feu clic aquí per editar estils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a-ES" smtClean="0"/>
              <a:t>Feu clic aquí per editar estils</a:t>
            </a:r>
          </a:p>
          <a:p>
            <a:pPr lvl="1"/>
            <a:r>
              <a:rPr lang="ca-ES" smtClean="0"/>
              <a:t>Segon nivell</a:t>
            </a:r>
          </a:p>
          <a:p>
            <a:pPr lvl="2"/>
            <a:r>
              <a:rPr lang="ca-ES" smtClean="0"/>
              <a:t>Tercer nivell</a:t>
            </a:r>
          </a:p>
          <a:p>
            <a:pPr lvl="3"/>
            <a:r>
              <a:rPr lang="ca-ES" smtClean="0"/>
              <a:t>Quart nivell</a:t>
            </a:r>
          </a:p>
          <a:p>
            <a:pPr lvl="4"/>
            <a:r>
              <a:rPr lang="ca-ES" smtClean="0"/>
              <a:t>Cinquè nivell</a:t>
            </a:r>
            <a:endParaRPr lang="ca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a-ES" smtClean="0"/>
              <a:t>Feu clic aquí per editar estils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a-ES" smtClean="0"/>
              <a:t>Feu clic aquí per editar estils</a:t>
            </a:r>
          </a:p>
          <a:p>
            <a:pPr lvl="1"/>
            <a:r>
              <a:rPr lang="ca-ES" smtClean="0"/>
              <a:t>Segon nivell</a:t>
            </a:r>
          </a:p>
          <a:p>
            <a:pPr lvl="2"/>
            <a:r>
              <a:rPr lang="ca-ES" smtClean="0"/>
              <a:t>Tercer nivell</a:t>
            </a:r>
          </a:p>
          <a:p>
            <a:pPr lvl="3"/>
            <a:r>
              <a:rPr lang="ca-ES" smtClean="0"/>
              <a:t>Quart nivell</a:t>
            </a:r>
          </a:p>
          <a:p>
            <a:pPr lvl="4"/>
            <a:r>
              <a:rPr lang="ca-ES" smtClean="0"/>
              <a:t>Cinquè nivell</a:t>
            </a:r>
            <a:endParaRPr lang="ca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BA9A83-E2FD-6943-8786-A6EE0FF0AD6C}" type="datetimeFigureOut">
              <a:rPr lang="es-ES" smtClean="0"/>
              <a:t>22/11/2013</a:t>
            </a:fld>
            <a:endParaRPr lang="ca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01C92-DEFE-BC4F-A951-224797FDE254}" type="slidenum">
              <a:rPr lang="ca-ES" smtClean="0"/>
              <a:t>‹#›</a:t>
            </a:fld>
            <a:endParaRPr lang="ca-E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28662" y="857240"/>
            <a:ext cx="4286280" cy="857248"/>
          </a:xfrm>
          <a:prstGeom prst="rect">
            <a:avLst/>
          </a:prstGeom>
        </p:spPr>
        <p:txBody>
          <a:bodyPr/>
          <a:lstStyle/>
          <a:p>
            <a:r>
              <a:rPr lang="ca-ES" smtClean="0"/>
              <a:t>Feu clic aquí per editar l'estil</a:t>
            </a:r>
            <a:endParaRPr lang="ca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BA9A83-E2FD-6943-8786-A6EE0FF0AD6C}" type="datetimeFigureOut">
              <a:rPr lang="es-ES" smtClean="0"/>
              <a:t>22/11/2013</a:t>
            </a:fld>
            <a:endParaRPr lang="ca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01C92-DEFE-BC4F-A951-224797FDE254}" type="slidenum">
              <a:rPr lang="ca-ES" smtClean="0"/>
              <a:t>‹#›</a:t>
            </a:fld>
            <a:endParaRPr lang="ca-E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BA9A83-E2FD-6943-8786-A6EE0FF0AD6C}" type="datetimeFigureOut">
              <a:rPr lang="es-ES" smtClean="0"/>
              <a:t>22/11/2013</a:t>
            </a:fld>
            <a:endParaRPr lang="ca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01C92-DEFE-BC4F-A951-224797FDE254}" type="slidenum">
              <a:rPr lang="ca-ES" smtClean="0"/>
              <a:t>‹#›</a:t>
            </a:fld>
            <a:endParaRPr lang="ca-E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a-ES" smtClean="0"/>
              <a:t>Feu clic aquí per editar l'estil</a:t>
            </a:r>
            <a:endParaRPr lang="ca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a-ES" smtClean="0"/>
              <a:t>Feu clic aquí per editar estils</a:t>
            </a:r>
          </a:p>
          <a:p>
            <a:pPr lvl="1"/>
            <a:r>
              <a:rPr lang="ca-ES" smtClean="0"/>
              <a:t>Segon nivell</a:t>
            </a:r>
          </a:p>
          <a:p>
            <a:pPr lvl="2"/>
            <a:r>
              <a:rPr lang="ca-ES" smtClean="0"/>
              <a:t>Tercer nivell</a:t>
            </a:r>
          </a:p>
          <a:p>
            <a:pPr lvl="3"/>
            <a:r>
              <a:rPr lang="ca-ES" smtClean="0"/>
              <a:t>Quart nivell</a:t>
            </a:r>
          </a:p>
          <a:p>
            <a:pPr lvl="4"/>
            <a:r>
              <a:rPr lang="ca-ES" smtClean="0"/>
              <a:t>Cinquè nivell</a:t>
            </a:r>
            <a:endParaRPr lang="ca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a-ES" smtClean="0"/>
              <a:t>Feu clic aquí per editar estils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BA9A83-E2FD-6943-8786-A6EE0FF0AD6C}" type="datetimeFigureOut">
              <a:rPr lang="es-ES" smtClean="0"/>
              <a:t>22/11/2013</a:t>
            </a:fld>
            <a:endParaRPr lang="ca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01C92-DEFE-BC4F-A951-224797FDE254}" type="slidenum">
              <a:rPr lang="ca-ES" smtClean="0"/>
              <a:t>‹#›</a:t>
            </a:fld>
            <a:endParaRPr lang="ca-E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a-ES" smtClean="0"/>
              <a:t>Feu clic aquí per editar l'estil</a:t>
            </a:r>
            <a:endParaRPr lang="ca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a-ES" smtClean="0"/>
              <a:t>Feu clic a la icona per afegir una imatge</a:t>
            </a:r>
            <a:endParaRPr lang="ca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a-ES" smtClean="0"/>
              <a:t>Feu clic aquí per editar estils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BA9A83-E2FD-6943-8786-A6EE0FF0AD6C}" type="datetimeFigureOut">
              <a:rPr lang="es-ES" smtClean="0"/>
              <a:t>22/11/2013</a:t>
            </a:fld>
            <a:endParaRPr lang="ca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01C92-DEFE-BC4F-A951-224797FDE254}" type="slidenum">
              <a:rPr lang="ca-ES" smtClean="0"/>
              <a:t>‹#›</a:t>
            </a:fld>
            <a:endParaRPr lang="ca-E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D30A256A-E119-4138-B8BD-9A811D2A1386@no-dns-available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-32" y="0"/>
            <a:ext cx="9150795" cy="6865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a-ES" dirty="0" err="1" smtClean="0"/>
              <a:t>Haga</a:t>
            </a:r>
            <a:r>
              <a:rPr lang="ca-ES" dirty="0" smtClean="0"/>
              <a:t> clic para modificar el estilo de </a:t>
            </a:r>
            <a:r>
              <a:rPr lang="ca-ES" dirty="0" err="1" smtClean="0"/>
              <a:t>texto</a:t>
            </a:r>
            <a:r>
              <a:rPr lang="ca-ES" dirty="0" smtClean="0"/>
              <a:t> del </a:t>
            </a:r>
            <a:r>
              <a:rPr lang="ca-ES" dirty="0" err="1" smtClean="0"/>
              <a:t>patrón</a:t>
            </a:r>
            <a:endParaRPr lang="ca-ES" dirty="0" smtClean="0"/>
          </a:p>
          <a:p>
            <a:pPr lvl="1"/>
            <a:r>
              <a:rPr lang="ca-ES" dirty="0" err="1" smtClean="0"/>
              <a:t>Segundo</a:t>
            </a:r>
            <a:r>
              <a:rPr lang="ca-ES" dirty="0" smtClean="0"/>
              <a:t> </a:t>
            </a:r>
            <a:r>
              <a:rPr lang="ca-ES" dirty="0" err="1" smtClean="0"/>
              <a:t>nivel</a:t>
            </a:r>
            <a:endParaRPr lang="ca-ES" dirty="0" smtClean="0"/>
          </a:p>
          <a:p>
            <a:pPr lvl="2"/>
            <a:r>
              <a:rPr lang="ca-ES" dirty="0" smtClean="0"/>
              <a:t>Tercer </a:t>
            </a:r>
            <a:r>
              <a:rPr lang="ca-ES" dirty="0" err="1" smtClean="0"/>
              <a:t>nivel</a:t>
            </a:r>
            <a:endParaRPr lang="ca-ES" dirty="0" smtClean="0"/>
          </a:p>
          <a:p>
            <a:pPr lvl="3"/>
            <a:r>
              <a:rPr lang="ca-ES" dirty="0" err="1" smtClean="0"/>
              <a:t>Cuarto</a:t>
            </a:r>
            <a:r>
              <a:rPr lang="ca-ES" dirty="0" smtClean="0"/>
              <a:t> </a:t>
            </a:r>
            <a:r>
              <a:rPr lang="ca-ES" dirty="0" err="1" smtClean="0"/>
              <a:t>nivel</a:t>
            </a:r>
            <a:endParaRPr lang="ca-ES" dirty="0" smtClean="0"/>
          </a:p>
          <a:p>
            <a:pPr lvl="4"/>
            <a:r>
              <a:rPr lang="ca-ES" dirty="0" smtClean="0"/>
              <a:t>Quinto </a:t>
            </a:r>
            <a:r>
              <a:rPr lang="ca-ES" dirty="0" err="1" smtClean="0"/>
              <a:t>nivel</a:t>
            </a:r>
            <a:endParaRPr lang="ca-ES" dirty="0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BA9A83-E2FD-6943-8786-A6EE0FF0AD6C}" type="datetimeFigureOut">
              <a:rPr lang="es-ES" smtClean="0"/>
              <a:t>22/11/2013</a:t>
            </a:fld>
            <a:endParaRPr lang="ca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a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643702" y="621508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rgbClr val="FF000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34901C92-DEFE-BC4F-A951-224797FDE254}" type="slidenum">
              <a:rPr lang="ca-ES" smtClean="0"/>
              <a:t>‹#›</a:t>
            </a:fld>
            <a:endParaRPr lang="ca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  <p:sldLayoutId id="2147483758" r:id="rId12"/>
    <p:sldLayoutId id="2147483761" r:id="rId13"/>
    <p:sldLayoutId id="2147483762" r:id="rId14"/>
    <p:sldLayoutId id="2147483763" r:id="rId15"/>
    <p:sldLayoutId id="2147483764" r:id="rId16"/>
  </p:sldLayoutIdLst>
  <p:txStyles>
    <p:titleStyle>
      <a:lvl1pPr marL="0" algn="l" defTabSz="914400" rtl="0" eaLnBrk="1" latinLnBrk="0" hangingPunct="1">
        <a:lnSpc>
          <a:spcPts val="2400"/>
        </a:lnSpc>
        <a:spcBef>
          <a:spcPct val="0"/>
        </a:spcBef>
        <a:buNone/>
        <a:defRPr lang="ca-ES" sz="2000" b="1" kern="1200" dirty="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a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if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tif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gif"/><Relationship Id="rId4" Type="http://schemas.openxmlformats.org/officeDocument/2006/relationships/hyperlink" Target="http://www.google.es/url?sa=i&amp;rct=j&amp;q=aros+olimpicos&amp;source=images&amp;cd=&amp;docid=MTkvCiLrKygW8M&amp;tbnid=FxGhpSEKp1Ux6M:&amp;ved=0CAUQjRw&amp;url=http://www.imagui.com/a/aros-olimpicos-imagenes-i5ep78xg9&amp;ei=PRzMUZGDIrK00QWOnYGIBw&amp;bvm=bv.48340889,d.d2k&amp;psig=AFQjCNGntfo2bjSphy4xtwA4hfCyjdgKKA&amp;ust=1372417442735784" TargetMode="Externa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BF0F3F83-FD95-42AC-A912-F121AB0D68E1@no-dns-availabl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4638" cy="687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QuadreDeText 9"/>
          <p:cNvSpPr txBox="1">
            <a:spLocks noChangeArrowheads="1"/>
          </p:cNvSpPr>
          <p:nvPr/>
        </p:nvSpPr>
        <p:spPr bwMode="auto">
          <a:xfrm>
            <a:off x="928688" y="1428750"/>
            <a:ext cx="7931150" cy="236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lnSpc>
                <a:spcPts val="6200"/>
              </a:lnSpc>
            </a:pPr>
            <a:r>
              <a:rPr lang="ca-ES" sz="3200" b="1" dirty="0" err="1" smtClean="0">
                <a:solidFill>
                  <a:schemeClr val="bg1"/>
                </a:solidFill>
              </a:rPr>
              <a:t>MedCities</a:t>
            </a:r>
            <a:r>
              <a:rPr lang="ca-ES" sz="3200" b="1" dirty="0" smtClean="0">
                <a:solidFill>
                  <a:schemeClr val="bg1"/>
                </a:solidFill>
              </a:rPr>
              <a:t> </a:t>
            </a:r>
            <a:endParaRPr lang="ca-ES" sz="3200" b="1" dirty="0">
              <a:solidFill>
                <a:schemeClr val="bg1"/>
              </a:solidFill>
            </a:endParaRPr>
          </a:p>
          <a:p>
            <a:pPr algn="just" eaLnBrk="1" hangingPunct="1"/>
            <a:r>
              <a:rPr lang="es-ES" sz="2400" b="1" dirty="0" smtClean="0">
                <a:solidFill>
                  <a:srgbClr val="FF0000"/>
                </a:solidFill>
              </a:rPr>
              <a:t>Le </a:t>
            </a:r>
            <a:r>
              <a:rPr lang="es-ES" sz="2400" b="1" dirty="0" err="1" smtClean="0">
                <a:solidFill>
                  <a:srgbClr val="FF0000"/>
                </a:solidFill>
              </a:rPr>
              <a:t>binome</a:t>
            </a:r>
            <a:r>
              <a:rPr lang="es-ES" sz="2400" b="1" dirty="0" smtClean="0">
                <a:solidFill>
                  <a:srgbClr val="FF0000"/>
                </a:solidFill>
              </a:rPr>
              <a:t> entre les </a:t>
            </a:r>
            <a:r>
              <a:rPr lang="es-ES" sz="2400" b="1" dirty="0" err="1" smtClean="0">
                <a:solidFill>
                  <a:srgbClr val="FF0000"/>
                </a:solidFill>
              </a:rPr>
              <a:t>villes</a:t>
            </a:r>
            <a:r>
              <a:rPr lang="es-ES" sz="2400" b="1" dirty="0" smtClean="0">
                <a:solidFill>
                  <a:srgbClr val="FF0000"/>
                </a:solidFill>
              </a:rPr>
              <a:t> </a:t>
            </a:r>
            <a:r>
              <a:rPr lang="es-ES" sz="2400" b="1" dirty="0" err="1" smtClean="0">
                <a:solidFill>
                  <a:srgbClr val="FF0000"/>
                </a:solidFill>
              </a:rPr>
              <a:t>côtières</a:t>
            </a:r>
            <a:r>
              <a:rPr lang="es-ES" sz="2400" b="1" dirty="0" smtClean="0">
                <a:solidFill>
                  <a:srgbClr val="FF0000"/>
                </a:solidFill>
              </a:rPr>
              <a:t> de la </a:t>
            </a:r>
            <a:r>
              <a:rPr lang="es-ES" sz="2400" b="1" dirty="0" err="1" smtClean="0">
                <a:solidFill>
                  <a:srgbClr val="FF0000"/>
                </a:solidFill>
              </a:rPr>
              <a:t>Méditerranée</a:t>
            </a:r>
            <a:r>
              <a:rPr lang="es-ES" sz="2400" b="1" dirty="0" smtClean="0">
                <a:solidFill>
                  <a:srgbClr val="FF0000"/>
                </a:solidFill>
              </a:rPr>
              <a:t> et </a:t>
            </a:r>
            <a:r>
              <a:rPr lang="es-ES" sz="2400" b="1" dirty="0" err="1" smtClean="0">
                <a:solidFill>
                  <a:srgbClr val="FF0000"/>
                </a:solidFill>
              </a:rPr>
              <a:t>leurs</a:t>
            </a:r>
            <a:r>
              <a:rPr lang="es-ES" sz="2400" b="1" dirty="0" smtClean="0">
                <a:solidFill>
                  <a:srgbClr val="FF0000"/>
                </a:solidFill>
              </a:rPr>
              <a:t> </a:t>
            </a:r>
            <a:r>
              <a:rPr lang="es-ES" sz="2400" b="1" dirty="0" err="1" smtClean="0">
                <a:solidFill>
                  <a:srgbClr val="FF0000"/>
                </a:solidFill>
              </a:rPr>
              <a:t>ports</a:t>
            </a:r>
            <a:r>
              <a:rPr lang="es-ES" sz="2400" b="1" dirty="0" smtClean="0">
                <a:solidFill>
                  <a:srgbClr val="FF0000"/>
                </a:solidFill>
              </a:rPr>
              <a:t>, les </a:t>
            </a:r>
            <a:r>
              <a:rPr lang="es-ES" sz="2400" b="1" dirty="0" err="1" smtClean="0">
                <a:solidFill>
                  <a:srgbClr val="FF0000"/>
                </a:solidFill>
              </a:rPr>
              <a:t>nouveaux</a:t>
            </a:r>
            <a:r>
              <a:rPr lang="es-ES" sz="2400" b="1" dirty="0" smtClean="0">
                <a:solidFill>
                  <a:srgbClr val="FF0000"/>
                </a:solidFill>
              </a:rPr>
              <a:t> </a:t>
            </a:r>
            <a:r>
              <a:rPr lang="es-ES" sz="2400" b="1" dirty="0" err="1" smtClean="0">
                <a:solidFill>
                  <a:srgbClr val="FF0000"/>
                </a:solidFill>
              </a:rPr>
              <a:t>usages</a:t>
            </a:r>
            <a:r>
              <a:rPr lang="es-ES" sz="2400" b="1" dirty="0" smtClean="0">
                <a:solidFill>
                  <a:srgbClr val="FF0000"/>
                </a:solidFill>
              </a:rPr>
              <a:t> des </a:t>
            </a:r>
            <a:r>
              <a:rPr lang="es-ES" sz="2400" b="1" dirty="0" err="1" smtClean="0">
                <a:solidFill>
                  <a:srgbClr val="FF0000"/>
                </a:solidFill>
              </a:rPr>
              <a:t>anciennes</a:t>
            </a:r>
            <a:r>
              <a:rPr lang="es-ES" sz="2400" b="1" dirty="0" smtClean="0">
                <a:solidFill>
                  <a:srgbClr val="FF0000"/>
                </a:solidFill>
              </a:rPr>
              <a:t> </a:t>
            </a:r>
            <a:r>
              <a:rPr lang="es-ES" sz="2400" b="1" dirty="0" err="1" smtClean="0">
                <a:solidFill>
                  <a:srgbClr val="FF0000"/>
                </a:solidFill>
              </a:rPr>
              <a:t>zones</a:t>
            </a:r>
            <a:r>
              <a:rPr lang="es-ES" sz="2400" b="1" dirty="0" smtClean="0">
                <a:solidFill>
                  <a:srgbClr val="FF0000"/>
                </a:solidFill>
              </a:rPr>
              <a:t> </a:t>
            </a:r>
            <a:r>
              <a:rPr lang="es-ES" sz="2400" b="1" dirty="0" err="1" smtClean="0">
                <a:solidFill>
                  <a:srgbClr val="FF0000"/>
                </a:solidFill>
              </a:rPr>
              <a:t>portuaires</a:t>
            </a:r>
            <a:r>
              <a:rPr lang="es-ES" sz="2400" b="1" dirty="0" smtClean="0">
                <a:solidFill>
                  <a:srgbClr val="FF0000"/>
                </a:solidFill>
              </a:rPr>
              <a:t>, les </a:t>
            </a:r>
            <a:r>
              <a:rPr lang="es-ES" sz="2400" b="1" dirty="0" err="1" smtClean="0">
                <a:solidFill>
                  <a:srgbClr val="FF0000"/>
                </a:solidFill>
              </a:rPr>
              <a:t>synergies</a:t>
            </a:r>
            <a:r>
              <a:rPr lang="es-ES" sz="2400" b="1" dirty="0" smtClean="0">
                <a:solidFill>
                  <a:srgbClr val="FF0000"/>
                </a:solidFill>
              </a:rPr>
              <a:t> </a:t>
            </a:r>
            <a:r>
              <a:rPr lang="es-ES" sz="2400" b="1" dirty="0" err="1" smtClean="0">
                <a:solidFill>
                  <a:srgbClr val="FF0000"/>
                </a:solidFill>
              </a:rPr>
              <a:t>économiques</a:t>
            </a:r>
            <a:r>
              <a:rPr lang="es-ES" sz="2400" b="1" dirty="0" smtClean="0">
                <a:solidFill>
                  <a:srgbClr val="FF0000"/>
                </a:solidFill>
              </a:rPr>
              <a:t> et </a:t>
            </a:r>
            <a:r>
              <a:rPr lang="es-ES" sz="2400" b="1" dirty="0" err="1" smtClean="0">
                <a:solidFill>
                  <a:srgbClr val="FF0000"/>
                </a:solidFill>
              </a:rPr>
              <a:t>logistiques</a:t>
            </a:r>
            <a:r>
              <a:rPr lang="es-ES" sz="2400" b="1" dirty="0" smtClean="0">
                <a:solidFill>
                  <a:srgbClr val="FF0000"/>
                </a:solidFill>
              </a:rPr>
              <a:t> et la </a:t>
            </a:r>
            <a:r>
              <a:rPr lang="es-ES" sz="2400" b="1" dirty="0" err="1" smtClean="0">
                <a:solidFill>
                  <a:srgbClr val="FF0000"/>
                </a:solidFill>
              </a:rPr>
              <a:t>gouvernance</a:t>
            </a:r>
            <a:r>
              <a:rPr lang="es-ES" sz="2400" b="1" dirty="0" smtClean="0">
                <a:solidFill>
                  <a:srgbClr val="FF0000"/>
                </a:solidFill>
              </a:rPr>
              <a:t> </a:t>
            </a:r>
            <a:r>
              <a:rPr lang="es-ES" sz="2400" b="1" dirty="0" err="1" smtClean="0">
                <a:solidFill>
                  <a:srgbClr val="FF0000"/>
                </a:solidFill>
              </a:rPr>
              <a:t>partagé</a:t>
            </a:r>
            <a:r>
              <a:rPr lang="es-ES" sz="2400" b="1" dirty="0" smtClean="0">
                <a:solidFill>
                  <a:srgbClr val="FF0000"/>
                </a:solidFill>
              </a:rPr>
              <a:t>.</a:t>
            </a:r>
            <a:endParaRPr lang="es-ES" sz="2400" dirty="0">
              <a:solidFill>
                <a:srgbClr val="FF0000"/>
              </a:solidFill>
            </a:endParaRPr>
          </a:p>
        </p:txBody>
      </p:sp>
      <p:sp>
        <p:nvSpPr>
          <p:cNvPr id="5124" name="QuadreDeText 7"/>
          <p:cNvSpPr txBox="1">
            <a:spLocks noChangeArrowheads="1"/>
          </p:cNvSpPr>
          <p:nvPr/>
        </p:nvSpPr>
        <p:spPr bwMode="auto">
          <a:xfrm>
            <a:off x="1000125" y="5857875"/>
            <a:ext cx="2878138" cy="354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lnSpc>
                <a:spcPts val="2300"/>
              </a:lnSpc>
            </a:pPr>
            <a:r>
              <a:rPr lang="ca-ES" sz="1400" dirty="0" smtClean="0">
                <a:solidFill>
                  <a:schemeClr val="bg1"/>
                </a:solidFill>
              </a:rPr>
              <a:t>Novembre 2013</a:t>
            </a:r>
            <a:endParaRPr lang="ca-E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9341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BCN 186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74700"/>
            <a:ext cx="9144000" cy="530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Text Box 3"/>
          <p:cNvSpPr txBox="1">
            <a:spLocks noChangeArrowheads="1"/>
          </p:cNvSpPr>
          <p:nvPr/>
        </p:nvSpPr>
        <p:spPr bwMode="auto">
          <a:xfrm>
            <a:off x="784225" y="6230938"/>
            <a:ext cx="26225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a-ES" b="1">
                <a:solidFill>
                  <a:schemeClr val="bg1"/>
                </a:solidFill>
              </a:rPr>
              <a:t>1860 (Charles Clifford)</a:t>
            </a:r>
            <a:endParaRPr lang="es-ES" b="1">
              <a:solidFill>
                <a:schemeClr val="bg1"/>
              </a:solidFill>
            </a:endParaRPr>
          </a:p>
        </p:txBody>
      </p:sp>
      <p:sp>
        <p:nvSpPr>
          <p:cNvPr id="4" name="8 Rectángulo"/>
          <p:cNvSpPr>
            <a:spLocks noChangeArrowheads="1"/>
          </p:cNvSpPr>
          <p:nvPr/>
        </p:nvSpPr>
        <p:spPr bwMode="auto">
          <a:xfrm>
            <a:off x="993775" y="312738"/>
            <a:ext cx="833438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ca-ES" sz="900" dirty="0"/>
              <a:t>Hàbitat Urbà</a:t>
            </a:r>
            <a:endParaRPr lang="es-ES" sz="9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1083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2" name="Picture 2" descr="L:\Quota\imu_bag_imatges\barnada\imatges-JB\bcn\historia BCN\45eixample cerd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6613"/>
            <a:ext cx="9144000" cy="6021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8 Rectángulo"/>
          <p:cNvSpPr>
            <a:spLocks noChangeArrowheads="1"/>
          </p:cNvSpPr>
          <p:nvPr/>
        </p:nvSpPr>
        <p:spPr bwMode="auto">
          <a:xfrm>
            <a:off x="993775" y="312738"/>
            <a:ext cx="833438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ca-ES" sz="900" dirty="0"/>
              <a:t>Hàbitat Urbà</a:t>
            </a:r>
            <a:endParaRPr lang="es-ES" sz="9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606079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BF0F3F83-FD95-42AC-A912-F121AB0D68E1@no-dns-availabl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4638" cy="687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QuadreDeText 9"/>
          <p:cNvSpPr txBox="1">
            <a:spLocks noChangeArrowheads="1"/>
          </p:cNvSpPr>
          <p:nvPr/>
        </p:nvSpPr>
        <p:spPr bwMode="auto">
          <a:xfrm>
            <a:off x="928688" y="1428750"/>
            <a:ext cx="7931150" cy="7820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lnSpc>
                <a:spcPts val="6200"/>
              </a:lnSpc>
            </a:pPr>
            <a:r>
              <a:rPr lang="ca-ES" sz="3200" b="1" dirty="0" err="1" smtClean="0">
                <a:solidFill>
                  <a:schemeClr val="bg1"/>
                </a:solidFill>
              </a:rPr>
              <a:t>L’intégrations</a:t>
            </a:r>
            <a:r>
              <a:rPr lang="ca-ES" sz="3200" b="1" dirty="0" smtClean="0">
                <a:solidFill>
                  <a:schemeClr val="bg1"/>
                </a:solidFill>
              </a:rPr>
              <a:t> </a:t>
            </a:r>
            <a:r>
              <a:rPr lang="ca-ES" sz="3200" b="1" dirty="0" err="1" smtClean="0">
                <a:solidFill>
                  <a:schemeClr val="bg1"/>
                </a:solidFill>
              </a:rPr>
              <a:t>urbaine</a:t>
            </a:r>
            <a:endParaRPr lang="ca-ES" sz="3200" b="1" dirty="0">
              <a:solidFill>
                <a:schemeClr val="bg1"/>
              </a:solidFill>
            </a:endParaRPr>
          </a:p>
        </p:txBody>
      </p:sp>
      <p:sp>
        <p:nvSpPr>
          <p:cNvPr id="5124" name="QuadreDeText 7"/>
          <p:cNvSpPr txBox="1">
            <a:spLocks noChangeArrowheads="1"/>
          </p:cNvSpPr>
          <p:nvPr/>
        </p:nvSpPr>
        <p:spPr bwMode="auto">
          <a:xfrm>
            <a:off x="1000125" y="5857875"/>
            <a:ext cx="2878138" cy="354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lnSpc>
                <a:spcPts val="2300"/>
              </a:lnSpc>
            </a:pPr>
            <a:r>
              <a:rPr lang="ca-ES" sz="1400" dirty="0" smtClean="0">
                <a:solidFill>
                  <a:schemeClr val="bg1"/>
                </a:solidFill>
              </a:rPr>
              <a:t>Novembre 2013</a:t>
            </a:r>
            <a:endParaRPr lang="ca-E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7817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14" name="Picture 7" descr="F:\PORT DE BARCELONA\port\DBGHIS04_0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8622" y="0"/>
            <a:ext cx="10001248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87725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1 Marcador de número de diapositiva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2191E7C4-18BF-4071-B201-BC00CF0993FD}" type="slidenum">
              <a:rPr lang="ca-ES" smtClean="0">
                <a:solidFill>
                  <a:srgbClr val="FF0000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14</a:t>
            </a:fld>
            <a:endParaRPr lang="ca-ES" smtClean="0">
              <a:solidFill>
                <a:srgbClr val="FF0000"/>
              </a:solidFill>
            </a:endParaRPr>
          </a:p>
        </p:txBody>
      </p:sp>
      <p:pic>
        <p:nvPicPr>
          <p:cNvPr id="6147" name="Imatge 1" descr="fotopla_areametropolitana_collserola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38" b="7536"/>
          <a:stretch>
            <a:fillRect/>
          </a:stretch>
        </p:blipFill>
        <p:spPr bwMode="auto">
          <a:xfrm>
            <a:off x="1009650" y="1733550"/>
            <a:ext cx="7705725" cy="451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0" name="8 Rectángulo"/>
          <p:cNvSpPr>
            <a:spLocks noChangeArrowheads="1"/>
          </p:cNvSpPr>
          <p:nvPr/>
        </p:nvSpPr>
        <p:spPr bwMode="auto">
          <a:xfrm>
            <a:off x="993775" y="312738"/>
            <a:ext cx="833438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ca-ES" sz="900" dirty="0"/>
              <a:t>Hàbitat Urbà</a:t>
            </a:r>
            <a:endParaRPr lang="es-ES" sz="9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4647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84" t="36133" r="12109" b="23828"/>
          <a:stretch>
            <a:fillRect/>
          </a:stretch>
        </p:blipFill>
        <p:spPr bwMode="auto">
          <a:xfrm>
            <a:off x="928688" y="285750"/>
            <a:ext cx="7286625" cy="292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673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79" t="36328" r="11914" b="23633"/>
          <a:stretch>
            <a:fillRect/>
          </a:stretch>
        </p:blipFill>
        <p:spPr bwMode="auto">
          <a:xfrm>
            <a:off x="928688" y="3571875"/>
            <a:ext cx="7286625" cy="292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63279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84" t="36133" r="12109" b="23828"/>
          <a:stretch>
            <a:fillRect/>
          </a:stretch>
        </p:blipFill>
        <p:spPr bwMode="auto">
          <a:xfrm>
            <a:off x="981075" y="357188"/>
            <a:ext cx="7358063" cy="2928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776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6" t="36328" r="11914" b="23633"/>
          <a:stretch>
            <a:fillRect/>
          </a:stretch>
        </p:blipFill>
        <p:spPr bwMode="auto">
          <a:xfrm>
            <a:off x="981075" y="3571875"/>
            <a:ext cx="7358063" cy="292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46645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84" t="36133" r="12109" b="23828"/>
          <a:stretch>
            <a:fillRect/>
          </a:stretch>
        </p:blipFill>
        <p:spPr bwMode="auto">
          <a:xfrm>
            <a:off x="990600" y="285750"/>
            <a:ext cx="7286625" cy="292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878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84" t="36328" r="11914" b="23633"/>
          <a:stretch>
            <a:fillRect/>
          </a:stretch>
        </p:blipFill>
        <p:spPr bwMode="auto">
          <a:xfrm>
            <a:off x="971550" y="3429000"/>
            <a:ext cx="7305675" cy="292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66349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7 Imagen" descr="Ortofoto_Vigent_riu a riu_reduit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-1597251" y="1491259"/>
            <a:ext cx="11339723" cy="5052044"/>
          </a:xfrm>
          <a:prstGeom prst="rect">
            <a:avLst/>
          </a:prstGeom>
        </p:spPr>
      </p:pic>
      <p:sp>
        <p:nvSpPr>
          <p:cNvPr id="10" name="8 Rectángulo"/>
          <p:cNvSpPr>
            <a:spLocks noChangeArrowheads="1"/>
          </p:cNvSpPr>
          <p:nvPr/>
        </p:nvSpPr>
        <p:spPr bwMode="auto">
          <a:xfrm>
            <a:off x="993775" y="312738"/>
            <a:ext cx="833438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ca-ES" sz="900" dirty="0"/>
              <a:t>Hàbitat Urbà</a:t>
            </a:r>
            <a:endParaRPr lang="es-ES" sz="9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1291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16 Imagen" descr="AereaVigent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8840" y="2801772"/>
            <a:ext cx="7923600" cy="3402773"/>
          </a:xfrm>
          <a:prstGeom prst="rect">
            <a:avLst/>
          </a:prstGeom>
        </p:spPr>
      </p:pic>
      <p:pic>
        <p:nvPicPr>
          <p:cNvPr id="9" name="8 Imagen" descr="Aeri_Americà_1957.àmbit port urbà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611187" y="1712987"/>
            <a:ext cx="7921626" cy="1800200"/>
          </a:xfrm>
          <a:prstGeom prst="rect">
            <a:avLst/>
          </a:prstGeom>
        </p:spPr>
      </p:pic>
      <p:sp>
        <p:nvSpPr>
          <p:cNvPr id="14" name="13 Rectángulo"/>
          <p:cNvSpPr/>
          <p:nvPr/>
        </p:nvSpPr>
        <p:spPr>
          <a:xfrm>
            <a:off x="611187" y="6165304"/>
            <a:ext cx="1584325" cy="14401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5" name="14 Rectángulo"/>
          <p:cNvSpPr/>
          <p:nvPr/>
        </p:nvSpPr>
        <p:spPr>
          <a:xfrm>
            <a:off x="2195587" y="6165304"/>
            <a:ext cx="4752901" cy="144016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6" name="15 Rectángulo"/>
          <p:cNvSpPr/>
          <p:nvPr/>
        </p:nvSpPr>
        <p:spPr>
          <a:xfrm>
            <a:off x="6948115" y="6165304"/>
            <a:ext cx="1584325" cy="144016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18" name="17 Conector recto"/>
          <p:cNvCxnSpPr/>
          <p:nvPr/>
        </p:nvCxnSpPr>
        <p:spPr>
          <a:xfrm flipH="1">
            <a:off x="2195736" y="1712987"/>
            <a:ext cx="42634" cy="4668341"/>
          </a:xfrm>
          <a:prstGeom prst="line">
            <a:avLst/>
          </a:prstGeom>
          <a:ln w="28575"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18 Conector recto"/>
          <p:cNvCxnSpPr/>
          <p:nvPr/>
        </p:nvCxnSpPr>
        <p:spPr>
          <a:xfrm>
            <a:off x="6948115" y="1712987"/>
            <a:ext cx="298" cy="4668341"/>
          </a:xfrm>
          <a:prstGeom prst="line">
            <a:avLst/>
          </a:prstGeom>
          <a:ln w="28575"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19 CuadroTexto"/>
          <p:cNvSpPr txBox="1"/>
          <p:nvPr/>
        </p:nvSpPr>
        <p:spPr>
          <a:xfrm>
            <a:off x="1835696" y="6237312"/>
            <a:ext cx="4026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b="1" dirty="0" smtClean="0">
                <a:cs typeface="Arial" pitchFamily="34" charset="0"/>
              </a:rPr>
              <a:t>80s</a:t>
            </a:r>
            <a:endParaRPr lang="es-ES" sz="1200" b="1" dirty="0">
              <a:cs typeface="Arial" pitchFamily="34" charset="0"/>
            </a:endParaRPr>
          </a:p>
        </p:txBody>
      </p:sp>
      <p:sp>
        <p:nvSpPr>
          <p:cNvPr id="21" name="20 CuadroTexto"/>
          <p:cNvSpPr txBox="1"/>
          <p:nvPr/>
        </p:nvSpPr>
        <p:spPr>
          <a:xfrm>
            <a:off x="6588224" y="6237312"/>
            <a:ext cx="4026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b="1" dirty="0" smtClean="0">
                <a:cs typeface="Arial" pitchFamily="34" charset="0"/>
              </a:rPr>
              <a:t>90s</a:t>
            </a:r>
            <a:endParaRPr lang="es-ES" sz="1200" b="1" dirty="0">
              <a:cs typeface="Arial" pitchFamily="34" charset="0"/>
            </a:endParaRPr>
          </a:p>
        </p:txBody>
      </p:sp>
      <p:sp>
        <p:nvSpPr>
          <p:cNvPr id="22" name="21 CuadroTexto"/>
          <p:cNvSpPr txBox="1"/>
          <p:nvPr/>
        </p:nvSpPr>
        <p:spPr>
          <a:xfrm>
            <a:off x="8172400" y="6237312"/>
            <a:ext cx="4026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b="1" dirty="0" smtClean="0">
                <a:latin typeface="+mj-lt"/>
                <a:cs typeface="Arial" pitchFamily="34" charset="0"/>
              </a:rPr>
              <a:t>00s</a:t>
            </a:r>
            <a:endParaRPr lang="es-ES" sz="1200" b="1" dirty="0">
              <a:latin typeface="+mj-lt"/>
              <a:cs typeface="Arial" pitchFamily="34" charset="0"/>
            </a:endParaRPr>
          </a:p>
        </p:txBody>
      </p:sp>
      <p:cxnSp>
        <p:nvCxnSpPr>
          <p:cNvPr id="23" name="22 Conector recto"/>
          <p:cNvCxnSpPr/>
          <p:nvPr/>
        </p:nvCxnSpPr>
        <p:spPr>
          <a:xfrm>
            <a:off x="8532440" y="1712987"/>
            <a:ext cx="0" cy="4668341"/>
          </a:xfrm>
          <a:prstGeom prst="line">
            <a:avLst/>
          </a:prstGeom>
          <a:ln w="28575"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8 Rectángulo"/>
          <p:cNvSpPr>
            <a:spLocks noChangeArrowheads="1"/>
          </p:cNvSpPr>
          <p:nvPr/>
        </p:nvSpPr>
        <p:spPr bwMode="auto">
          <a:xfrm>
            <a:off x="993775" y="312738"/>
            <a:ext cx="833438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ca-ES" sz="900" dirty="0"/>
              <a:t>Hàbitat Urbà</a:t>
            </a:r>
            <a:endParaRPr lang="es-ES" sz="9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0620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BF0F3F83-FD95-42AC-A912-F121AB0D68E1@no-dns-availabl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4638" cy="687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QuadreDeText 9"/>
          <p:cNvSpPr txBox="1">
            <a:spLocks noChangeArrowheads="1"/>
          </p:cNvSpPr>
          <p:nvPr/>
        </p:nvSpPr>
        <p:spPr bwMode="auto">
          <a:xfrm>
            <a:off x="928688" y="1428750"/>
            <a:ext cx="7931150" cy="7820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lnSpc>
                <a:spcPts val="6200"/>
              </a:lnSpc>
            </a:pPr>
            <a:r>
              <a:rPr lang="ca-ES" sz="3200" b="1" dirty="0" err="1" smtClean="0">
                <a:solidFill>
                  <a:schemeClr val="bg1"/>
                </a:solidFill>
              </a:rPr>
              <a:t>Contexte</a:t>
            </a:r>
            <a:endParaRPr lang="ca-ES" sz="3200" b="1" dirty="0">
              <a:solidFill>
                <a:schemeClr val="bg1"/>
              </a:solidFill>
            </a:endParaRPr>
          </a:p>
        </p:txBody>
      </p:sp>
      <p:sp>
        <p:nvSpPr>
          <p:cNvPr id="5124" name="QuadreDeText 7"/>
          <p:cNvSpPr txBox="1">
            <a:spLocks noChangeArrowheads="1"/>
          </p:cNvSpPr>
          <p:nvPr/>
        </p:nvSpPr>
        <p:spPr bwMode="auto">
          <a:xfrm>
            <a:off x="1000125" y="5857875"/>
            <a:ext cx="2878138" cy="354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lnSpc>
                <a:spcPts val="2300"/>
              </a:lnSpc>
            </a:pPr>
            <a:r>
              <a:rPr lang="ca-ES" sz="1400" dirty="0" smtClean="0">
                <a:solidFill>
                  <a:schemeClr val="bg1"/>
                </a:solidFill>
              </a:rPr>
              <a:t>Novembre 2013</a:t>
            </a:r>
            <a:endParaRPr lang="ca-E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0031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 Imagen" descr="Aeri_Americà_1957-LiniaCostaActual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386467" y="1808162"/>
            <a:ext cx="8536466" cy="4268787"/>
          </a:xfrm>
          <a:prstGeom prst="rect">
            <a:avLst/>
          </a:prstGeom>
        </p:spPr>
      </p:pic>
      <p:sp>
        <p:nvSpPr>
          <p:cNvPr id="6" name="5 CuadroTexto"/>
          <p:cNvSpPr txBox="1"/>
          <p:nvPr/>
        </p:nvSpPr>
        <p:spPr>
          <a:xfrm>
            <a:off x="341032" y="6098361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1956</a:t>
            </a:r>
            <a:endParaRPr lang="es-ES" dirty="0"/>
          </a:p>
        </p:txBody>
      </p:sp>
      <p:sp>
        <p:nvSpPr>
          <p:cNvPr id="7" name="8 Rectángulo"/>
          <p:cNvSpPr>
            <a:spLocks noChangeArrowheads="1"/>
          </p:cNvSpPr>
          <p:nvPr/>
        </p:nvSpPr>
        <p:spPr bwMode="auto">
          <a:xfrm>
            <a:off x="993775" y="312738"/>
            <a:ext cx="833438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ca-ES" sz="900" dirty="0"/>
              <a:t>Hàbitat Urbà</a:t>
            </a:r>
            <a:endParaRPr lang="es-ES" sz="9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745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BF0F3F83-FD95-42AC-A912-F121AB0D68E1@no-dns-availabl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4638" cy="687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QuadreDeText 9"/>
          <p:cNvSpPr txBox="1">
            <a:spLocks noChangeArrowheads="1"/>
          </p:cNvSpPr>
          <p:nvPr/>
        </p:nvSpPr>
        <p:spPr bwMode="auto">
          <a:xfrm>
            <a:off x="928688" y="1428750"/>
            <a:ext cx="7931150" cy="7820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lnSpc>
                <a:spcPts val="6200"/>
              </a:lnSpc>
            </a:pPr>
            <a:r>
              <a:rPr lang="ca-ES" sz="3200" b="1" dirty="0" err="1" smtClean="0">
                <a:solidFill>
                  <a:schemeClr val="bg1"/>
                </a:solidFill>
              </a:rPr>
              <a:t>Transformation</a:t>
            </a:r>
            <a:r>
              <a:rPr lang="ca-ES" sz="3200" b="1" dirty="0" smtClean="0">
                <a:solidFill>
                  <a:schemeClr val="bg1"/>
                </a:solidFill>
              </a:rPr>
              <a:t> des </a:t>
            </a:r>
            <a:r>
              <a:rPr lang="ca-ES" sz="3200" b="1" dirty="0" err="1" smtClean="0">
                <a:solidFill>
                  <a:schemeClr val="bg1"/>
                </a:solidFill>
              </a:rPr>
              <a:t>usages</a:t>
            </a:r>
            <a:endParaRPr lang="ca-ES" sz="3200" b="1" dirty="0">
              <a:solidFill>
                <a:schemeClr val="bg1"/>
              </a:solidFill>
            </a:endParaRPr>
          </a:p>
        </p:txBody>
      </p:sp>
      <p:sp>
        <p:nvSpPr>
          <p:cNvPr id="5124" name="QuadreDeText 7"/>
          <p:cNvSpPr txBox="1">
            <a:spLocks noChangeArrowheads="1"/>
          </p:cNvSpPr>
          <p:nvPr/>
        </p:nvSpPr>
        <p:spPr bwMode="auto">
          <a:xfrm>
            <a:off x="1000125" y="5857875"/>
            <a:ext cx="2878138" cy="354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lnSpc>
                <a:spcPts val="2300"/>
              </a:lnSpc>
            </a:pPr>
            <a:r>
              <a:rPr lang="ca-ES" sz="1400" dirty="0" smtClean="0">
                <a:solidFill>
                  <a:schemeClr val="bg1"/>
                </a:solidFill>
              </a:rPr>
              <a:t>Novembre 2013</a:t>
            </a:r>
            <a:endParaRPr lang="ca-E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7817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EVOLUCIO-HISTORICA copi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69863" y="1693862"/>
            <a:ext cx="9511767" cy="4516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3" descr="EVOLUCIO-HISTORICA copi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49028" y="4537659"/>
            <a:ext cx="1494972" cy="1571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8 Rectángulo"/>
          <p:cNvSpPr>
            <a:spLocks noChangeArrowheads="1"/>
          </p:cNvSpPr>
          <p:nvPr/>
        </p:nvSpPr>
        <p:spPr bwMode="auto">
          <a:xfrm>
            <a:off x="993775" y="312738"/>
            <a:ext cx="833438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ca-ES" sz="900" dirty="0"/>
              <a:t>Hàbitat Urbà</a:t>
            </a:r>
            <a:endParaRPr lang="es-ES" sz="9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6121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7699" name="Rectangle 3"/>
          <p:cNvSpPr>
            <a:spLocks noChangeArrowheads="1"/>
          </p:cNvSpPr>
          <p:nvPr/>
        </p:nvSpPr>
        <p:spPr bwMode="auto">
          <a:xfrm>
            <a:off x="0" y="54578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grpSp>
        <p:nvGrpSpPr>
          <p:cNvPr id="5" name="98 Grupo"/>
          <p:cNvGrpSpPr/>
          <p:nvPr/>
        </p:nvGrpSpPr>
        <p:grpSpPr>
          <a:xfrm>
            <a:off x="-122237" y="1865313"/>
            <a:ext cx="9475788" cy="4116388"/>
            <a:chOff x="1" y="3151052"/>
            <a:chExt cx="9144000" cy="3706948"/>
          </a:xfrm>
        </p:grpSpPr>
        <p:pic>
          <p:nvPicPr>
            <p:cNvPr id="4" name="3 Imagen" descr="03-01_Zones_Port_E.tif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" y="3151052"/>
              <a:ext cx="9144000" cy="3706948"/>
            </a:xfrm>
            <a:prstGeom prst="rect">
              <a:avLst/>
            </a:prstGeom>
          </p:spPr>
        </p:pic>
        <p:pic>
          <p:nvPicPr>
            <p:cNvPr id="94" name="93 Imagen" descr="03-01_Zones_Port_E.tif"/>
            <p:cNvPicPr>
              <a:picLocks noChangeAspect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>
            <a:xfrm>
              <a:off x="6953251" y="5829300"/>
              <a:ext cx="2190750" cy="1028700"/>
            </a:xfrm>
            <a:prstGeom prst="rect">
              <a:avLst/>
            </a:prstGeom>
          </p:spPr>
        </p:pic>
      </p:grpSp>
      <p:sp>
        <p:nvSpPr>
          <p:cNvPr id="12" name="8 Rectángulo"/>
          <p:cNvSpPr>
            <a:spLocks noChangeArrowheads="1"/>
          </p:cNvSpPr>
          <p:nvPr/>
        </p:nvSpPr>
        <p:spPr bwMode="auto">
          <a:xfrm>
            <a:off x="993775" y="312738"/>
            <a:ext cx="833438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ca-ES" sz="900" dirty="0"/>
              <a:t>Hàbitat Urbà</a:t>
            </a:r>
            <a:endParaRPr lang="es-ES" sz="9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9669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BF0F3F83-FD95-42AC-A912-F121AB0D68E1@no-dns-availabl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4638" cy="687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QuadreDeText 9"/>
          <p:cNvSpPr txBox="1">
            <a:spLocks noChangeArrowheads="1"/>
          </p:cNvSpPr>
          <p:nvPr/>
        </p:nvSpPr>
        <p:spPr bwMode="auto">
          <a:xfrm>
            <a:off x="928688" y="1428750"/>
            <a:ext cx="7931150" cy="7820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lnSpc>
                <a:spcPts val="6200"/>
              </a:lnSpc>
            </a:pPr>
            <a:r>
              <a:rPr lang="ca-ES" sz="3200" b="1" dirty="0" err="1" smtClean="0">
                <a:solidFill>
                  <a:schemeClr val="bg1"/>
                </a:solidFill>
              </a:rPr>
              <a:t>Gouvernance</a:t>
            </a:r>
            <a:endParaRPr lang="ca-ES" sz="3200" b="1" dirty="0">
              <a:solidFill>
                <a:schemeClr val="bg1"/>
              </a:solidFill>
            </a:endParaRPr>
          </a:p>
        </p:txBody>
      </p:sp>
      <p:sp>
        <p:nvSpPr>
          <p:cNvPr id="5124" name="QuadreDeText 7"/>
          <p:cNvSpPr txBox="1">
            <a:spLocks noChangeArrowheads="1"/>
          </p:cNvSpPr>
          <p:nvPr/>
        </p:nvSpPr>
        <p:spPr bwMode="auto">
          <a:xfrm>
            <a:off x="1000125" y="5857875"/>
            <a:ext cx="2878138" cy="354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lnSpc>
                <a:spcPts val="2300"/>
              </a:lnSpc>
            </a:pPr>
            <a:r>
              <a:rPr lang="ca-ES" sz="1400" dirty="0" smtClean="0">
                <a:solidFill>
                  <a:schemeClr val="bg1"/>
                </a:solidFill>
              </a:rPr>
              <a:t>Novembre 2013</a:t>
            </a:r>
            <a:endParaRPr lang="ca-E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7817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28" t="16337" r="4324" b="8468"/>
          <a:stretch/>
        </p:blipFill>
        <p:spPr bwMode="auto">
          <a:xfrm>
            <a:off x="515981" y="1260389"/>
            <a:ext cx="8302793" cy="51156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8 Rectángulo"/>
          <p:cNvSpPr>
            <a:spLocks noChangeArrowheads="1"/>
          </p:cNvSpPr>
          <p:nvPr/>
        </p:nvSpPr>
        <p:spPr bwMode="auto">
          <a:xfrm>
            <a:off x="993775" y="312738"/>
            <a:ext cx="833438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ca-ES" sz="900" dirty="0"/>
              <a:t>Hàbitat Urbà</a:t>
            </a:r>
            <a:endParaRPr lang="es-ES" sz="9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7775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5 Marcador de imágenes prediseñadas" descr="PortSelec 095 .jpg"/>
          <p:cNvPicPr>
            <a:picLocks noGrp="1" noChangeAspect="1"/>
          </p:cNvPicPr>
          <p:nvPr>
            <p:ph type="clipArt" sz="quarter" idx="13"/>
          </p:nvPr>
        </p:nvPicPr>
        <p:blipFill>
          <a:blip r:embed="rId3" cstate="print"/>
          <a:stretch>
            <a:fillRect/>
          </a:stretch>
        </p:blipFill>
        <p:spPr>
          <a:xfrm>
            <a:off x="-2570191" y="2128650"/>
            <a:ext cx="11956599" cy="3738750"/>
          </a:xfr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</p:pic>
      <p:sp>
        <p:nvSpPr>
          <p:cNvPr id="7" name="8 Rectángulo"/>
          <p:cNvSpPr>
            <a:spLocks noChangeArrowheads="1"/>
          </p:cNvSpPr>
          <p:nvPr/>
        </p:nvSpPr>
        <p:spPr bwMode="auto">
          <a:xfrm>
            <a:off x="993775" y="312738"/>
            <a:ext cx="833438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ca-ES" sz="900" dirty="0"/>
              <a:t>Hàbitat Urbà</a:t>
            </a:r>
            <a:endParaRPr lang="es-ES" sz="900" dirty="0">
              <a:latin typeface="Calibri" pitchFamily="34" charset="0"/>
            </a:endParaRPr>
          </a:p>
        </p:txBody>
      </p:sp>
      <p:sp>
        <p:nvSpPr>
          <p:cNvPr id="10" name="3 Marcador de texto"/>
          <p:cNvSpPr txBox="1">
            <a:spLocks/>
          </p:cNvSpPr>
          <p:nvPr/>
        </p:nvSpPr>
        <p:spPr>
          <a:xfrm>
            <a:off x="763411" y="964073"/>
            <a:ext cx="1351139" cy="483727"/>
          </a:xfrm>
          <a:prstGeom prst="rect">
            <a:avLst/>
          </a:prstGeom>
        </p:spPr>
        <p:txBody>
          <a:bodyPr/>
          <a:lstStyle/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s-ES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8BE"/>
                </a:solidFill>
                <a:effectLst/>
                <a:uLnTx/>
                <a:uFillTx/>
                <a:latin typeface="FrutigerNext for APB light" pitchFamily="34" charset="0"/>
              </a:rPr>
              <a:t>Port </a:t>
            </a:r>
            <a:r>
              <a:rPr kumimoji="0" lang="es-ES" sz="2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8BE"/>
                </a:solidFill>
                <a:effectLst/>
                <a:uLnTx/>
                <a:uFillTx/>
                <a:latin typeface="FrutigerNext for APB light" pitchFamily="34" charset="0"/>
              </a:rPr>
              <a:t>Vell</a:t>
            </a:r>
            <a:endParaRPr kumimoji="0" lang="es-ES" sz="2200" b="0" i="0" u="none" strike="noStrike" kern="1200" cap="none" spc="0" normalizeH="0" baseline="0" noProof="0" dirty="0">
              <a:ln>
                <a:noFill/>
              </a:ln>
              <a:solidFill>
                <a:srgbClr val="003C78"/>
              </a:solidFill>
              <a:effectLst/>
              <a:uLnTx/>
              <a:uFillTx/>
              <a:latin typeface="FrutigerNext for APB ligh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0463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14 Marcador de imágenes prediseñadas" descr="PORT 009.JPG"/>
          <p:cNvPicPr>
            <a:picLocks noGrp="1" noChangeAspect="1"/>
          </p:cNvPicPr>
          <p:nvPr>
            <p:ph type="clipArt" sz="quarter" idx="13"/>
          </p:nvPr>
        </p:nvPicPr>
        <p:blipFill>
          <a:blip r:embed="rId3" cstate="print"/>
          <a:stretch>
            <a:fillRect/>
          </a:stretch>
        </p:blipFill>
        <p:spPr>
          <a:xfrm>
            <a:off x="1381125" y="1740066"/>
            <a:ext cx="6746876" cy="4496649"/>
          </a:xfr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</p:pic>
      <p:sp>
        <p:nvSpPr>
          <p:cNvPr id="6" name="8 Rectángulo"/>
          <p:cNvSpPr>
            <a:spLocks noChangeArrowheads="1"/>
          </p:cNvSpPr>
          <p:nvPr/>
        </p:nvSpPr>
        <p:spPr bwMode="auto">
          <a:xfrm>
            <a:off x="993775" y="312738"/>
            <a:ext cx="833438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ca-ES" sz="900" dirty="0"/>
              <a:t>Hàbitat Urbà</a:t>
            </a:r>
            <a:endParaRPr lang="es-ES" sz="900" dirty="0">
              <a:latin typeface="Calibri" pitchFamily="34" charset="0"/>
            </a:endParaRPr>
          </a:p>
        </p:txBody>
      </p:sp>
      <p:sp>
        <p:nvSpPr>
          <p:cNvPr id="7" name="3 Marcador de texto"/>
          <p:cNvSpPr txBox="1">
            <a:spLocks/>
          </p:cNvSpPr>
          <p:nvPr/>
        </p:nvSpPr>
        <p:spPr>
          <a:xfrm>
            <a:off x="763411" y="964073"/>
            <a:ext cx="1351139" cy="483727"/>
          </a:xfrm>
          <a:prstGeom prst="rect">
            <a:avLst/>
          </a:prstGeom>
        </p:spPr>
        <p:txBody>
          <a:bodyPr/>
          <a:lstStyle/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s-ES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8BE"/>
                </a:solidFill>
                <a:effectLst/>
                <a:uLnTx/>
                <a:uFillTx/>
                <a:latin typeface="FrutigerNext for APB light" pitchFamily="34" charset="0"/>
              </a:rPr>
              <a:t>Port </a:t>
            </a:r>
            <a:r>
              <a:rPr kumimoji="0" lang="es-ES" sz="2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8BE"/>
                </a:solidFill>
                <a:effectLst/>
                <a:uLnTx/>
                <a:uFillTx/>
                <a:latin typeface="FrutigerNext for APB light" pitchFamily="34" charset="0"/>
              </a:rPr>
              <a:t>Vell</a:t>
            </a:r>
            <a:endParaRPr kumimoji="0" lang="es-ES" sz="2200" b="0" i="0" u="none" strike="noStrike" kern="1200" cap="none" spc="0" normalizeH="0" baseline="0" noProof="0" dirty="0">
              <a:ln>
                <a:noFill/>
              </a:ln>
              <a:solidFill>
                <a:srgbClr val="003C78"/>
              </a:solidFill>
              <a:effectLst/>
              <a:uLnTx/>
              <a:uFillTx/>
              <a:latin typeface="FrutigerNext for APB ligh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7869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BF0F3F83-FD95-42AC-A912-F121AB0D68E1@no-dns-availabl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4638" cy="687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QuadreDeText 9"/>
          <p:cNvSpPr txBox="1">
            <a:spLocks noChangeArrowheads="1"/>
          </p:cNvSpPr>
          <p:nvPr/>
        </p:nvSpPr>
        <p:spPr bwMode="auto">
          <a:xfrm>
            <a:off x="928688" y="1428750"/>
            <a:ext cx="7931150" cy="7820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lnSpc>
                <a:spcPts val="6200"/>
              </a:lnSpc>
            </a:pPr>
            <a:r>
              <a:rPr lang="ca-ES" sz="3200" b="1" dirty="0" err="1" smtClean="0">
                <a:solidFill>
                  <a:schemeClr val="bg1"/>
                </a:solidFill>
              </a:rPr>
              <a:t>Tourisme</a:t>
            </a:r>
            <a:endParaRPr lang="ca-ES" sz="3200" b="1" dirty="0">
              <a:solidFill>
                <a:schemeClr val="bg1"/>
              </a:solidFill>
            </a:endParaRPr>
          </a:p>
        </p:txBody>
      </p:sp>
      <p:sp>
        <p:nvSpPr>
          <p:cNvPr id="5124" name="QuadreDeText 7"/>
          <p:cNvSpPr txBox="1">
            <a:spLocks noChangeArrowheads="1"/>
          </p:cNvSpPr>
          <p:nvPr/>
        </p:nvSpPr>
        <p:spPr bwMode="auto">
          <a:xfrm>
            <a:off x="1000125" y="5857875"/>
            <a:ext cx="2878138" cy="354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lnSpc>
                <a:spcPts val="2300"/>
              </a:lnSpc>
            </a:pPr>
            <a:r>
              <a:rPr lang="ca-ES" sz="1400" dirty="0" smtClean="0">
                <a:solidFill>
                  <a:schemeClr val="bg1"/>
                </a:solidFill>
              </a:rPr>
              <a:t>Novembre 2013</a:t>
            </a:r>
            <a:endParaRPr lang="ca-E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7817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 Marcador de imágenes prediseñadas" descr="IMG_5041.JPG"/>
          <p:cNvPicPr>
            <a:picLocks noGrp="1" noChangeAspect="1"/>
          </p:cNvPicPr>
          <p:nvPr>
            <p:ph type="clipArt" sz="quarter" idx="13"/>
          </p:nvPr>
        </p:nvPicPr>
        <p:blipFill>
          <a:blip r:embed="rId3" cstate="print"/>
          <a:stretch>
            <a:fillRect/>
          </a:stretch>
        </p:blipFill>
        <p:spPr>
          <a:xfrm>
            <a:off x="-1981200" y="1735880"/>
            <a:ext cx="11468099" cy="4427407"/>
          </a:xfr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</p:pic>
      <p:sp>
        <p:nvSpPr>
          <p:cNvPr id="5" name="8 Rectángulo"/>
          <p:cNvSpPr>
            <a:spLocks noChangeArrowheads="1"/>
          </p:cNvSpPr>
          <p:nvPr/>
        </p:nvSpPr>
        <p:spPr bwMode="auto">
          <a:xfrm>
            <a:off x="993775" y="312738"/>
            <a:ext cx="833438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ca-ES" sz="900" dirty="0"/>
              <a:t>Hàbitat Urbà</a:t>
            </a:r>
            <a:endParaRPr lang="es-ES" sz="9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2226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1 Marcador de número de diapositiva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2191E7C4-18BF-4071-B201-BC00CF0993FD}" type="slidenum">
              <a:rPr lang="ca-ES" smtClean="0">
                <a:solidFill>
                  <a:srgbClr val="FF0000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ca-ES" smtClean="0">
              <a:solidFill>
                <a:srgbClr val="FF0000"/>
              </a:solidFill>
            </a:endParaRPr>
          </a:p>
        </p:txBody>
      </p:sp>
      <p:pic>
        <p:nvPicPr>
          <p:cNvPr id="6147" name="Imatge 1" descr="fotopla_areametropolitana_collserola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38" b="7536"/>
          <a:stretch>
            <a:fillRect/>
          </a:stretch>
        </p:blipFill>
        <p:spPr bwMode="auto">
          <a:xfrm>
            <a:off x="9525" y="971161"/>
            <a:ext cx="9130360" cy="53439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0" name="8 Rectángulo"/>
          <p:cNvSpPr>
            <a:spLocks noChangeArrowheads="1"/>
          </p:cNvSpPr>
          <p:nvPr/>
        </p:nvSpPr>
        <p:spPr bwMode="auto">
          <a:xfrm>
            <a:off x="993775" y="312738"/>
            <a:ext cx="833438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ca-ES" sz="900" dirty="0"/>
              <a:t>Hàbitat Urbà</a:t>
            </a:r>
            <a:endParaRPr lang="es-ES" sz="9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0248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12 Marcador de imágenes prediseñadas"/>
          <p:cNvPicPr>
            <a:picLocks noGrp="1" noChangeAspect="1"/>
          </p:cNvPicPr>
          <p:nvPr>
            <p:ph type="clipArt"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0494" y="1733639"/>
            <a:ext cx="6642227" cy="4429036"/>
          </a:xfr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</p:pic>
      <p:sp>
        <p:nvSpPr>
          <p:cNvPr id="6" name="8 Rectángulo"/>
          <p:cNvSpPr>
            <a:spLocks noChangeArrowheads="1"/>
          </p:cNvSpPr>
          <p:nvPr/>
        </p:nvSpPr>
        <p:spPr bwMode="auto">
          <a:xfrm>
            <a:off x="993775" y="312738"/>
            <a:ext cx="833438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ca-ES" sz="900" dirty="0"/>
              <a:t>Hàbitat Urbà</a:t>
            </a:r>
            <a:endParaRPr lang="es-ES" sz="9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4396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BF0F3F83-FD95-42AC-A912-F121AB0D68E1@no-dns-availabl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4638" cy="687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QuadreDeText 9"/>
          <p:cNvSpPr txBox="1">
            <a:spLocks noChangeArrowheads="1"/>
          </p:cNvSpPr>
          <p:nvPr/>
        </p:nvSpPr>
        <p:spPr bwMode="auto">
          <a:xfrm>
            <a:off x="928688" y="1428750"/>
            <a:ext cx="7931150" cy="7820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lnSpc>
                <a:spcPts val="6200"/>
              </a:lnSpc>
            </a:pPr>
            <a:r>
              <a:rPr lang="ca-ES" sz="3200" b="1" dirty="0" smtClean="0">
                <a:solidFill>
                  <a:schemeClr val="bg1"/>
                </a:solidFill>
              </a:rPr>
              <a:t>Impacte </a:t>
            </a:r>
            <a:r>
              <a:rPr lang="ca-ES" sz="3200" b="1" dirty="0" err="1" smtClean="0">
                <a:solidFill>
                  <a:schemeClr val="bg1"/>
                </a:solidFill>
              </a:rPr>
              <a:t>économique</a:t>
            </a:r>
            <a:endParaRPr lang="ca-ES" sz="3200" b="1" dirty="0">
              <a:solidFill>
                <a:schemeClr val="bg1"/>
              </a:solidFill>
            </a:endParaRPr>
          </a:p>
        </p:txBody>
      </p:sp>
      <p:sp>
        <p:nvSpPr>
          <p:cNvPr id="5124" name="QuadreDeText 7"/>
          <p:cNvSpPr txBox="1">
            <a:spLocks noChangeArrowheads="1"/>
          </p:cNvSpPr>
          <p:nvPr/>
        </p:nvSpPr>
        <p:spPr bwMode="auto">
          <a:xfrm>
            <a:off x="1000125" y="5857875"/>
            <a:ext cx="2878138" cy="354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lnSpc>
                <a:spcPts val="2300"/>
              </a:lnSpc>
            </a:pPr>
            <a:r>
              <a:rPr lang="ca-ES" sz="1400" dirty="0" smtClean="0">
                <a:solidFill>
                  <a:schemeClr val="bg1"/>
                </a:solidFill>
              </a:rPr>
              <a:t>Novembre 2013</a:t>
            </a:r>
            <a:endParaRPr lang="ca-E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7817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8 Imagen" descr="puerto-de-barcelona-3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4727398" y="2636837"/>
            <a:ext cx="4167849" cy="2877875"/>
          </a:xfrm>
          <a:prstGeom prst="rect">
            <a:avLst/>
          </a:prstGeom>
        </p:spPr>
      </p:pic>
      <p:pic>
        <p:nvPicPr>
          <p:cNvPr id="10" name="9 Imagen" descr="ESQ_CAT_FITXA_PEDROSA3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248406" y="2636837"/>
            <a:ext cx="4268713" cy="2877875"/>
          </a:xfrm>
          <a:prstGeom prst="rect">
            <a:avLst/>
          </a:prstGeom>
        </p:spPr>
      </p:pic>
      <p:sp>
        <p:nvSpPr>
          <p:cNvPr id="11" name="8 Rectángulo"/>
          <p:cNvSpPr>
            <a:spLocks noChangeArrowheads="1"/>
          </p:cNvSpPr>
          <p:nvPr/>
        </p:nvSpPr>
        <p:spPr bwMode="auto">
          <a:xfrm>
            <a:off x="993775" y="312738"/>
            <a:ext cx="833438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ca-ES" sz="900" dirty="0"/>
              <a:t>Hàbitat Urbà</a:t>
            </a:r>
            <a:endParaRPr lang="es-ES" sz="9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2308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2549" y="1697061"/>
            <a:ext cx="6714255" cy="4494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8 Rectángulo"/>
          <p:cNvSpPr>
            <a:spLocks noChangeArrowheads="1"/>
          </p:cNvSpPr>
          <p:nvPr/>
        </p:nvSpPr>
        <p:spPr bwMode="auto">
          <a:xfrm>
            <a:off x="993775" y="312738"/>
            <a:ext cx="833438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ca-ES" sz="900" dirty="0"/>
              <a:t>Hàbitat Urbà</a:t>
            </a:r>
            <a:endParaRPr lang="es-ES" sz="9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6591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heel spokes="1"/>
      </p:transition>
    </mc:Choice>
    <mc:Fallback xmlns="">
      <p:transition spd="slow">
        <p:wheel spokes="1"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2 Gráfico"/>
          <p:cNvGraphicFramePr/>
          <p:nvPr>
            <p:extLst>
              <p:ext uri="{D42A27DB-BD31-4B8C-83A1-F6EECF244321}">
                <p14:modId xmlns:p14="http://schemas.microsoft.com/office/powerpoint/2010/main" val="173764478"/>
              </p:ext>
            </p:extLst>
          </p:nvPr>
        </p:nvGraphicFramePr>
        <p:xfrm>
          <a:off x="395536" y="1700808"/>
          <a:ext cx="8208912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3 CuadroTexto"/>
          <p:cNvSpPr txBox="1"/>
          <p:nvPr/>
        </p:nvSpPr>
        <p:spPr>
          <a:xfrm>
            <a:off x="775395" y="971436"/>
            <a:ext cx="523488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200" dirty="0" err="1" smtClean="0">
                <a:solidFill>
                  <a:srgbClr val="0078BE"/>
                </a:solidFill>
                <a:latin typeface="FrutigerNext for APB light" pitchFamily="34" charset="0"/>
              </a:rPr>
              <a:t>Cruisers</a:t>
            </a:r>
            <a:endParaRPr lang="es-ES" sz="2200" dirty="0" smtClean="0">
              <a:solidFill>
                <a:srgbClr val="0078BE"/>
              </a:solidFill>
              <a:latin typeface="FrutigerNext for APB light" pitchFamily="34" charset="0"/>
            </a:endParaRPr>
          </a:p>
        </p:txBody>
      </p:sp>
      <p:pic>
        <p:nvPicPr>
          <p:cNvPr id="1026" name="Picture 2" descr="http://bp2.blogger.com/_bCj2pXZ8ztU/SDFZzGEn5bI/AAAAAAAAAAY/00f-IBnu8uM/s400/aros%2Bolimpicos%2Bcopia.gif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4431" y="5733256"/>
            <a:ext cx="1200236" cy="801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8 Rectángulo"/>
          <p:cNvSpPr>
            <a:spLocks noChangeArrowheads="1"/>
          </p:cNvSpPr>
          <p:nvPr/>
        </p:nvSpPr>
        <p:spPr bwMode="auto">
          <a:xfrm>
            <a:off x="993775" y="312738"/>
            <a:ext cx="833438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ca-ES" sz="900" dirty="0"/>
              <a:t>Hàbitat Urbà</a:t>
            </a:r>
            <a:endParaRPr lang="es-ES" sz="9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0383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 Marcador de imágenes prediseñadas" descr="DSC_0409.jpg"/>
          <p:cNvPicPr>
            <a:picLocks noGrp="1" noChangeAspect="1"/>
          </p:cNvPicPr>
          <p:nvPr>
            <p:ph type="clipArt" sz="quarter" idx="13"/>
          </p:nvPr>
        </p:nvPicPr>
        <p:blipFill>
          <a:blip r:embed="rId3" cstate="print"/>
          <a:stretch>
            <a:fillRect/>
          </a:stretch>
        </p:blipFill>
        <p:spPr>
          <a:xfrm>
            <a:off x="593863" y="1738981"/>
            <a:ext cx="8203866" cy="4404643"/>
          </a:xfr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</p:pic>
      <p:sp>
        <p:nvSpPr>
          <p:cNvPr id="6" name="8 Rectángulo"/>
          <p:cNvSpPr>
            <a:spLocks noChangeArrowheads="1"/>
          </p:cNvSpPr>
          <p:nvPr/>
        </p:nvSpPr>
        <p:spPr bwMode="auto">
          <a:xfrm>
            <a:off x="993775" y="312738"/>
            <a:ext cx="833438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ca-ES" sz="900" dirty="0"/>
              <a:t>Hàbitat Urbà</a:t>
            </a:r>
            <a:endParaRPr lang="es-ES" sz="9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7946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906" name="Imatge 1" descr="imatge 0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286555"/>
            <a:ext cx="8391525" cy="5460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8 Rectángulo"/>
          <p:cNvSpPr>
            <a:spLocks noChangeArrowheads="1"/>
          </p:cNvSpPr>
          <p:nvPr/>
        </p:nvSpPr>
        <p:spPr bwMode="auto">
          <a:xfrm>
            <a:off x="993775" y="312738"/>
            <a:ext cx="833438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ca-ES" sz="900" dirty="0"/>
              <a:t>Hàbitat Urbà</a:t>
            </a:r>
            <a:endParaRPr lang="es-ES" sz="900" dirty="0">
              <a:latin typeface="Calibri" pitchFamily="34" charset="0"/>
            </a:endParaRPr>
          </a:p>
        </p:txBody>
      </p:sp>
      <p:sp>
        <p:nvSpPr>
          <p:cNvPr id="2" name="QuadreDeText 1"/>
          <p:cNvSpPr txBox="1"/>
          <p:nvPr/>
        </p:nvSpPr>
        <p:spPr>
          <a:xfrm>
            <a:off x="1492705" y="2121724"/>
            <a:ext cx="695596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4800" dirty="0" smtClean="0"/>
              <a:t>Port Vell				56 Ha.</a:t>
            </a:r>
          </a:p>
          <a:p>
            <a:r>
              <a:rPr lang="ca-ES" sz="4800" dirty="0" err="1" smtClean="0"/>
              <a:t>Visitors</a:t>
            </a:r>
            <a:r>
              <a:rPr lang="ca-ES" sz="4800" dirty="0" smtClean="0"/>
              <a:t>					17 M./</a:t>
            </a:r>
            <a:r>
              <a:rPr lang="ca-ES" sz="4800" dirty="0" err="1" smtClean="0"/>
              <a:t>year</a:t>
            </a:r>
            <a:endParaRPr lang="ca-ES" sz="4800" dirty="0" smtClean="0"/>
          </a:p>
          <a:p>
            <a:r>
              <a:rPr lang="ca-ES" sz="4800" dirty="0" err="1" smtClean="0"/>
              <a:t>Public</a:t>
            </a:r>
            <a:r>
              <a:rPr lang="ca-ES" sz="4800" dirty="0"/>
              <a:t> </a:t>
            </a:r>
            <a:r>
              <a:rPr lang="ca-ES" sz="4800" dirty="0" err="1" smtClean="0"/>
              <a:t>Inv</a:t>
            </a:r>
            <a:r>
              <a:rPr lang="ca-ES" sz="4800" dirty="0" smtClean="0"/>
              <a:t>.			154M€.</a:t>
            </a:r>
          </a:p>
          <a:p>
            <a:r>
              <a:rPr lang="ca-ES" sz="4800" dirty="0" err="1" smtClean="0"/>
              <a:t>Private</a:t>
            </a:r>
            <a:r>
              <a:rPr lang="ca-ES" sz="4800" dirty="0" smtClean="0"/>
              <a:t> </a:t>
            </a:r>
            <a:r>
              <a:rPr lang="ca-ES" sz="4800" dirty="0" err="1" smtClean="0"/>
              <a:t>Inv</a:t>
            </a:r>
            <a:r>
              <a:rPr lang="ca-ES" sz="4800" dirty="0" smtClean="0"/>
              <a:t>.			746M€</a:t>
            </a:r>
            <a:r>
              <a:rPr lang="ca-ES" sz="3200" dirty="0" smtClean="0"/>
              <a:t>.</a:t>
            </a:r>
            <a:endParaRPr lang="ca-ES" dirty="0" smtClean="0"/>
          </a:p>
        </p:txBody>
      </p:sp>
    </p:spTree>
    <p:extLst>
      <p:ext uri="{BB962C8B-B14F-4D97-AF65-F5344CB8AC3E}">
        <p14:creationId xmlns:p14="http://schemas.microsoft.com/office/powerpoint/2010/main" val="3320677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286625" y="642938"/>
            <a:ext cx="1785938" cy="64293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a-ES" dirty="0"/>
          </a:p>
        </p:txBody>
      </p:sp>
      <p:sp>
        <p:nvSpPr>
          <p:cNvPr id="8" name="Rectangle 7"/>
          <p:cNvSpPr/>
          <p:nvPr/>
        </p:nvSpPr>
        <p:spPr>
          <a:xfrm>
            <a:off x="71438" y="71438"/>
            <a:ext cx="2000250" cy="8572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a-ES" dirty="0"/>
          </a:p>
        </p:txBody>
      </p:sp>
      <p:pic>
        <p:nvPicPr>
          <p:cNvPr id="44036" name="Picture 2" descr="BC18B0BE-5BD3-457E-81F5-D9E295081B01@no-dns-availabl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14025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555848" y="0"/>
            <a:ext cx="167552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89148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 l="1157" t="3455" b="3569"/>
          <a:stretch>
            <a:fillRect/>
          </a:stretch>
        </p:blipFill>
        <p:spPr bwMode="auto">
          <a:xfrm>
            <a:off x="0" y="2516188"/>
            <a:ext cx="9144000" cy="2328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9" name="Text Box 4"/>
          <p:cNvSpPr txBox="1">
            <a:spLocks noChangeArrowheads="1"/>
          </p:cNvSpPr>
          <p:nvPr/>
        </p:nvSpPr>
        <p:spPr bwMode="auto">
          <a:xfrm>
            <a:off x="468313" y="6375400"/>
            <a:ext cx="692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a-ES" b="1">
                <a:solidFill>
                  <a:schemeClr val="bg1"/>
                </a:solidFill>
              </a:rPr>
              <a:t>1563</a:t>
            </a:r>
            <a:endParaRPr lang="es-ES" b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2150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7" t="3455" r="56422" b="3569"/>
          <a:stretch>
            <a:fillRect/>
          </a:stretch>
        </p:blipFill>
        <p:spPr bwMode="auto">
          <a:xfrm>
            <a:off x="-2284141" y="0"/>
            <a:ext cx="11682783" cy="693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47807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mapa rieres 170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Text Box 3"/>
          <p:cNvSpPr txBox="1">
            <a:spLocks noChangeArrowheads="1"/>
          </p:cNvSpPr>
          <p:nvPr/>
        </p:nvSpPr>
        <p:spPr bwMode="auto">
          <a:xfrm>
            <a:off x="468313" y="6237288"/>
            <a:ext cx="692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a-ES" b="1" dirty="0">
                <a:solidFill>
                  <a:schemeClr val="bg1"/>
                </a:solidFill>
              </a:rPr>
              <a:t>1706</a:t>
            </a:r>
            <a:endParaRPr lang="es-E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1960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90" name="Picture 2" descr="F:\PORT DE BARCELONA\port\BARCELONA-Antigua capitania puert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875" y="1819275"/>
            <a:ext cx="4286250" cy="321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4691" name="Picture 3" descr="F:\PORT DE BARCELONA\port\DBGHIS03_0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469900"/>
            <a:ext cx="8890000" cy="591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4692" name="Picture 4" descr="F:\PORT DE BARCELONA\port\DBGHIS03_0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533400"/>
            <a:ext cx="8890000" cy="579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4693" name="Picture 5" descr="F:\PORT DE BARCELONA\port\DBGHIS03_06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6376" y="0"/>
            <a:ext cx="10371667" cy="693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59462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BCN 184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0"/>
            <a:ext cx="7200900" cy="687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Text Box 3"/>
          <p:cNvSpPr txBox="1">
            <a:spLocks noChangeArrowheads="1"/>
          </p:cNvSpPr>
          <p:nvPr/>
        </p:nvSpPr>
        <p:spPr bwMode="auto">
          <a:xfrm>
            <a:off x="179388" y="6237288"/>
            <a:ext cx="692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a-ES" b="1">
                <a:solidFill>
                  <a:schemeClr val="bg1"/>
                </a:solidFill>
              </a:rPr>
              <a:t>1849</a:t>
            </a:r>
            <a:endParaRPr lang="es-ES" b="1">
              <a:solidFill>
                <a:schemeClr val="bg1"/>
              </a:solidFill>
            </a:endParaRPr>
          </a:p>
        </p:txBody>
      </p:sp>
      <p:sp>
        <p:nvSpPr>
          <p:cNvPr id="4" name="8 Rectángulo"/>
          <p:cNvSpPr>
            <a:spLocks noChangeArrowheads="1"/>
          </p:cNvSpPr>
          <p:nvPr/>
        </p:nvSpPr>
        <p:spPr bwMode="auto">
          <a:xfrm>
            <a:off x="993775" y="312738"/>
            <a:ext cx="833438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ca-ES" sz="900" dirty="0"/>
              <a:t>Hàbitat Urbà</a:t>
            </a:r>
            <a:endParaRPr lang="es-ES" sz="9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2236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lantilla">
  <a:themeElements>
    <a:clrScheme name="Oficin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cin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ci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ema de l'Office">
  <a:themeElements>
    <a:clrScheme name="Oficin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cin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ici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plantilla2</Template>
  <TotalTime>415</TotalTime>
  <Words>969</Words>
  <Application>Microsoft Office PowerPoint</Application>
  <PresentationFormat>Presentació en pantalla (4:3)</PresentationFormat>
  <Paragraphs>131</Paragraphs>
  <Slides>37</Slides>
  <Notes>35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Títols de les diapositives</vt:lpstr>
      </vt:variant>
      <vt:variant>
        <vt:i4>37</vt:i4>
      </vt:variant>
    </vt:vector>
  </HeadingPairs>
  <TitlesOfParts>
    <vt:vector size="38" baseType="lpstr">
      <vt:lpstr>plantilla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Joan Llort Corbella</dc:creator>
  <cp:lastModifiedBy>Ajuntament de Barcelona</cp:lastModifiedBy>
  <cp:revision>39</cp:revision>
  <cp:lastPrinted>2013-11-22T09:21:23Z</cp:lastPrinted>
  <dcterms:created xsi:type="dcterms:W3CDTF">2013-11-17T18:27:42Z</dcterms:created>
  <dcterms:modified xsi:type="dcterms:W3CDTF">2013-11-22T09:43:08Z</dcterms:modified>
</cp:coreProperties>
</file>