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1.xml" ContentType="application/vnd.openxmlformats-officedocument.drawingml.chart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6" r:id="rId1"/>
  </p:sldMasterIdLst>
  <p:notesMasterIdLst>
    <p:notesMasterId r:id="rId39"/>
  </p:notesMasterIdLst>
  <p:handoutMasterIdLst>
    <p:handoutMasterId r:id="rId40"/>
  </p:handoutMasterIdLst>
  <p:sldIdLst>
    <p:sldId id="260" r:id="rId2"/>
    <p:sldId id="341" r:id="rId3"/>
    <p:sldId id="369" r:id="rId4"/>
    <p:sldId id="368" r:id="rId5"/>
    <p:sldId id="349" r:id="rId6"/>
    <p:sldId id="300" r:id="rId7"/>
    <p:sldId id="297" r:id="rId8"/>
    <p:sldId id="351" r:id="rId9"/>
    <p:sldId id="298" r:id="rId10"/>
    <p:sldId id="307" r:id="rId11"/>
    <p:sldId id="350" r:id="rId12"/>
    <p:sldId id="342" r:id="rId13"/>
    <p:sldId id="352" r:id="rId14"/>
    <p:sldId id="278" r:id="rId15"/>
    <p:sldId id="353" r:id="rId16"/>
    <p:sldId id="354" r:id="rId17"/>
    <p:sldId id="355" r:id="rId18"/>
    <p:sldId id="322" r:id="rId19"/>
    <p:sldId id="323" r:id="rId20"/>
    <p:sldId id="321" r:id="rId21"/>
    <p:sldId id="343" r:id="rId22"/>
    <p:sldId id="326" r:id="rId23"/>
    <p:sldId id="329" r:id="rId24"/>
    <p:sldId id="346" r:id="rId25"/>
    <p:sldId id="372" r:id="rId26"/>
    <p:sldId id="266" r:id="rId27"/>
    <p:sldId id="265" r:id="rId28"/>
    <p:sldId id="345" r:id="rId29"/>
    <p:sldId id="275" r:id="rId30"/>
    <p:sldId id="271" r:id="rId31"/>
    <p:sldId id="344" r:id="rId32"/>
    <p:sldId id="327" r:id="rId33"/>
    <p:sldId id="347" r:id="rId34"/>
    <p:sldId id="274" r:id="rId35"/>
    <p:sldId id="270" r:id="rId36"/>
    <p:sldId id="370" r:id="rId37"/>
    <p:sldId id="257" r:id="rId38"/>
  </p:sldIdLst>
  <p:sldSz cx="9144000" cy="6858000" type="screen4x3"/>
  <p:notesSz cx="6858000" cy="987425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102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1" d="100"/>
        <a:sy n="8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FrutigerNext for APB light" pitchFamily="34" charset="0"/>
              </a:rPr>
              <a:t>1992-2013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FrutigerNext for APB light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invertIfNegative val="0"/>
          <c:cat>
            <c:numRef>
              <c:f>Hoja1!$A$2:$A$23</c:f>
              <c:numCache>
                <c:formatCode>General</c:formatCode>
                <c:ptCount val="22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</c:numCache>
            </c:numRef>
          </c:cat>
          <c:val>
            <c:numRef>
              <c:f>Hoja1!$B$2:$B$23</c:f>
              <c:numCache>
                <c:formatCode>#,##0</c:formatCode>
                <c:ptCount val="22"/>
                <c:pt idx="0">
                  <c:v>132807</c:v>
                </c:pt>
                <c:pt idx="1">
                  <c:v>152082</c:v>
                </c:pt>
                <c:pt idx="2">
                  <c:v>174008</c:v>
                </c:pt>
                <c:pt idx="3">
                  <c:v>233389</c:v>
                </c:pt>
                <c:pt idx="4">
                  <c:v>277324</c:v>
                </c:pt>
                <c:pt idx="5">
                  <c:v>359283</c:v>
                </c:pt>
                <c:pt idx="6">
                  <c:v>466268</c:v>
                </c:pt>
                <c:pt idx="7">
                  <c:v>546023</c:v>
                </c:pt>
                <c:pt idx="8">
                  <c:v>572571</c:v>
                </c:pt>
                <c:pt idx="9">
                  <c:v>654806</c:v>
                </c:pt>
                <c:pt idx="10">
                  <c:v>843686</c:v>
                </c:pt>
                <c:pt idx="11">
                  <c:v>1049230</c:v>
                </c:pt>
                <c:pt idx="12">
                  <c:v>1021405</c:v>
                </c:pt>
                <c:pt idx="13">
                  <c:v>1224575</c:v>
                </c:pt>
                <c:pt idx="14">
                  <c:v>1402643</c:v>
                </c:pt>
                <c:pt idx="15">
                  <c:v>1765838</c:v>
                </c:pt>
                <c:pt idx="16">
                  <c:v>2073890</c:v>
                </c:pt>
                <c:pt idx="17">
                  <c:v>2151465</c:v>
                </c:pt>
                <c:pt idx="18">
                  <c:v>2350264</c:v>
                </c:pt>
                <c:pt idx="19">
                  <c:v>2657244</c:v>
                </c:pt>
                <c:pt idx="20">
                  <c:v>2408634</c:v>
                </c:pt>
                <c:pt idx="21">
                  <c:v>2600000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501440"/>
        <c:axId val="87560576"/>
      </c:barChart>
      <c:catAx>
        <c:axId val="87501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2">
                    <a:lumMod val="75000"/>
                  </a:schemeClr>
                </a:solidFill>
              </a:defRPr>
            </a:pPr>
            <a:endParaRPr lang="ca-ES"/>
          </a:p>
        </c:txPr>
        <c:crossAx val="87560576"/>
        <c:crosses val="autoZero"/>
        <c:auto val="1"/>
        <c:lblAlgn val="ctr"/>
        <c:lblOffset val="100"/>
        <c:noMultiLvlLbl val="0"/>
      </c:catAx>
      <c:valAx>
        <c:axId val="8756057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FrutigerNext for APB bold" pitchFamily="34" charset="0"/>
              </a:defRPr>
            </a:pPr>
            <a:endParaRPr lang="ca-ES"/>
          </a:p>
        </c:txPr>
        <c:crossAx val="87501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a-E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33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33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35700-1783-421C-94F9-3C524E005FB7}" type="datetimeFigureOut">
              <a:rPr lang="ca-ES" smtClean="0"/>
              <a:t>22/11/2013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2"/>
          </p:nvPr>
        </p:nvSpPr>
        <p:spPr>
          <a:xfrm>
            <a:off x="0" y="9379356"/>
            <a:ext cx="2971800" cy="4933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9379356"/>
            <a:ext cx="2971800" cy="4933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3C3EF-C7DB-41A5-9EAA-8E004334EFC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55806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8E153-7609-7447-9967-75CC8AB9C0AB}" type="datetimeFigureOut">
              <a:rPr lang="es-ES" smtClean="0"/>
              <a:t>22/11/2013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690270"/>
            <a:ext cx="548640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378825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C80D3E-2144-7D4C-8D70-20B6A4393B3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79313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645023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10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378854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11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711067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12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170998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13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919244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14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14358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15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157911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16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88821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17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250515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18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021527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19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56258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098285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20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724470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21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761299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22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715007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23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486164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24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461425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En</a:t>
            </a:r>
            <a:r>
              <a:rPr lang="es-ES" baseline="0" dirty="0" smtClean="0"/>
              <a:t> la transformación del Port </a:t>
            </a:r>
            <a:r>
              <a:rPr lang="es-ES" baseline="0" dirty="0" err="1" smtClean="0"/>
              <a:t>Vell</a:t>
            </a:r>
            <a:r>
              <a:rPr lang="es-ES" baseline="0" dirty="0" smtClean="0"/>
              <a:t> se dieron 6 factores clave:</a:t>
            </a:r>
          </a:p>
          <a:p>
            <a:endParaRPr lang="es-ES" baseline="0" dirty="0" smtClean="0"/>
          </a:p>
          <a:p>
            <a:pPr>
              <a:buFont typeface="Arial" pitchFamily="34" charset="0"/>
              <a:buChar char="•"/>
            </a:pPr>
            <a:r>
              <a:rPr lang="es-ES" baseline="0" dirty="0" smtClean="0"/>
              <a:t>Liderazgo del Port de Barcelona</a:t>
            </a:r>
            <a:r>
              <a:rPr lang="es-ES" dirty="0" smtClean="0"/>
              <a:t> (con la implicación de la ciudad), en la gestión, proyección y desarrollo del Port </a:t>
            </a:r>
            <a:r>
              <a:rPr lang="es-ES" dirty="0" err="1" smtClean="0"/>
              <a:t>Vell</a:t>
            </a:r>
            <a:endParaRPr lang="es-ES" baseline="0" dirty="0" smtClean="0"/>
          </a:p>
          <a:p>
            <a:pPr>
              <a:buFont typeface="Arial" pitchFamily="34" charset="0"/>
              <a:buChar char="•"/>
            </a:pPr>
            <a:r>
              <a:rPr lang="es-ES" baseline="0" dirty="0" smtClean="0"/>
              <a:t>Sentido de responsabilidad con la ciudad y complicidad y apoyo de las administraciones públicas vinculadas al territorio:</a:t>
            </a:r>
            <a:r>
              <a:rPr lang="es-ES" dirty="0" smtClean="0"/>
              <a:t> Ayuntamiento de Barcelona, Gobierno</a:t>
            </a:r>
            <a:r>
              <a:rPr lang="es-ES" baseline="0" dirty="0" smtClean="0"/>
              <a:t> </a:t>
            </a:r>
            <a:r>
              <a:rPr lang="es-ES" dirty="0" smtClean="0"/>
              <a:t>de Catalunya, Gobierno de España </a:t>
            </a:r>
            <a:r>
              <a:rPr lang="es-ES" dirty="0" smtClean="0">
                <a:sym typeface="Wingdings" pitchFamily="2" charset="2"/>
              </a:rPr>
              <a:t> Acuerdo político.</a:t>
            </a:r>
            <a:r>
              <a:rPr lang="es-ES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Oportunidad histórica: Juegos Olímpicos de Barcelona’92 </a:t>
            </a:r>
            <a:r>
              <a:rPr lang="es-ES" dirty="0" smtClean="0">
                <a:sym typeface="Wingdings" pitchFamily="2" charset="2"/>
              </a:rPr>
              <a:t></a:t>
            </a:r>
            <a:r>
              <a:rPr lang="es-ES" dirty="0" smtClean="0"/>
              <a:t>La ciudad debía dotarse de infraestructuras urbanas adecuadas. A esto se suma la oportunidad de integrar el puerto y la ciudad y de generar un gran núcleo de negocio y de atracción turística.</a:t>
            </a:r>
          </a:p>
          <a:p>
            <a:pPr>
              <a:buFont typeface="Arial" pitchFamily="34" charset="0"/>
              <a:buChar char="•"/>
            </a:pPr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 Planificación de recursos económicos e inversiones públicas y privadas.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Atracción de grandes marcas y operadores privados.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Mantenimiento de su personalidad histórica.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EB40A-0096-4FB6-9F7C-AA160D7484D2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El Port </a:t>
            </a:r>
            <a:r>
              <a:rPr lang="es-ES" dirty="0" err="1" smtClean="0"/>
              <a:t>Vell</a:t>
            </a:r>
            <a:r>
              <a:rPr lang="es-ES" dirty="0" smtClean="0"/>
              <a:t> es, por tanto, la ‘zona de uso ciudadano’ del Port de Barcelona, diferenciada del puerto comercial, del logístico y del de cruceros. Comprende un área de 56 hectáreas de terreno portuario que fueron totalmente transformadas: la antigua zona de manipulación de mercancías se convirtió en un espacio público, abierto a ciudadanos y turistas, con la mayor oferta cultural, lúdica y de ocio de la ciudad. </a:t>
            </a:r>
          </a:p>
          <a:p>
            <a:endParaRPr lang="es-ES" dirty="0" smtClean="0"/>
          </a:p>
          <a:p>
            <a:r>
              <a:rPr lang="es-ES" dirty="0" smtClean="0"/>
              <a:t> Con la transformación del Port </a:t>
            </a:r>
            <a:r>
              <a:rPr lang="es-ES" dirty="0" err="1" smtClean="0"/>
              <a:t>Vell</a:t>
            </a:r>
            <a:r>
              <a:rPr lang="es-ES" dirty="0" smtClean="0"/>
              <a:t>, en los últimos 15 años:</a:t>
            </a:r>
          </a:p>
          <a:p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 Se ha generado una inversión de 1.212,1 millones USD: 208,5</a:t>
            </a:r>
            <a:r>
              <a:rPr lang="es-ES" baseline="0" dirty="0" smtClean="0"/>
              <a:t> millones </a:t>
            </a:r>
            <a:r>
              <a:rPr lang="es-ES" dirty="0" smtClean="0"/>
              <a:t>de inversión pública y 1003,6 millones de inversión privada. </a:t>
            </a:r>
          </a:p>
          <a:p>
            <a:pPr>
              <a:buFont typeface="Arial" pitchFamily="34" charset="0"/>
              <a:buChar char="•"/>
            </a:pPr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Más de 5.500 puestos de trabajo directos.</a:t>
            </a:r>
          </a:p>
          <a:p>
            <a:pPr>
              <a:buFont typeface="Arial" pitchFamily="34" charset="0"/>
              <a:buChar char="•"/>
            </a:pPr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El conjunto de empresas instaladas en el Port </a:t>
            </a:r>
            <a:r>
              <a:rPr lang="es-ES" dirty="0" err="1" smtClean="0"/>
              <a:t>Vell</a:t>
            </a:r>
            <a:r>
              <a:rPr lang="es-ES" dirty="0" smtClean="0"/>
              <a:t> suman una facturación anual superior a los 521,3 millones de dólares. El Port </a:t>
            </a:r>
            <a:r>
              <a:rPr lang="es-ES" dirty="0" err="1" smtClean="0"/>
              <a:t>Vell</a:t>
            </a:r>
            <a:r>
              <a:rPr lang="es-ES" dirty="0" smtClean="0"/>
              <a:t> acoge decenas de empresas, entidades y organizaciones ligadas principalmente a los sectores del turismo, la restauración, el ocio y las actividades portuarias.</a:t>
            </a:r>
          </a:p>
          <a:p>
            <a:pPr>
              <a:buFont typeface="Arial" pitchFamily="34" charset="0"/>
              <a:buChar char="•"/>
            </a:pPr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Más de 17 millones de personas visitan anualmente el Port </a:t>
            </a:r>
            <a:r>
              <a:rPr lang="es-ES" dirty="0" err="1" smtClean="0"/>
              <a:t>Vell</a:t>
            </a:r>
            <a:r>
              <a:rPr lang="es-ES" dirty="0" smtClean="0"/>
              <a:t>.</a:t>
            </a: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EB40A-0096-4FB6-9F7C-AA160D7484D2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28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236999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El negocio de los cruceros representa un 7% de la facturación total del Port, pero hemos decidido apostar por este sector por la gran riqueza que aporta a la economía local. </a:t>
            </a:r>
          </a:p>
          <a:p>
            <a:endParaRPr lang="es-ES" dirty="0" smtClean="0"/>
          </a:p>
          <a:p>
            <a:r>
              <a:rPr lang="es-ES" dirty="0" smtClean="0"/>
              <a:t>Se estima que el gasto de los </a:t>
            </a:r>
            <a:r>
              <a:rPr lang="es-ES" dirty="0" err="1" smtClean="0"/>
              <a:t>cruceristas</a:t>
            </a:r>
            <a:r>
              <a:rPr lang="es-ES" dirty="0" smtClean="0"/>
              <a:t> en la ciudad (transporte, hoteles, restauración, comercio, etc.) asciende a unos 320,4 millones de dólares anuales. Pero la riqueza que genera el sector es mucho mayor si se tienen en cuenta aspectos como el avituallamiento, reparaciones y mantenimiento, gasto de tripulaciones, etc.</a:t>
            </a:r>
          </a:p>
          <a:p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 La apuesta </a:t>
            </a:r>
            <a:r>
              <a:rPr lang="es-ES" dirty="0" err="1" smtClean="0"/>
              <a:t>crucerista</a:t>
            </a:r>
            <a:r>
              <a:rPr lang="es-ES" dirty="0" smtClean="0"/>
              <a:t> del Port de Barcelona ha significado un importante impulso y proyección global de la marca turística “Barcelona”. </a:t>
            </a:r>
          </a:p>
          <a:p>
            <a:pPr>
              <a:buFont typeface="Arial" pitchFamily="34" charset="0"/>
              <a:buChar char="•"/>
            </a:pP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EB40A-0096-4FB6-9F7C-AA160D7484D2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s-ES" dirty="0" smtClean="0"/>
              <a:t> </a:t>
            </a:r>
            <a:r>
              <a:rPr lang="es-ES" dirty="0" smtClean="0">
                <a:latin typeface="FrutigerNext for APB light" pitchFamily="34" charset="0"/>
              </a:rPr>
              <a:t>El Port </a:t>
            </a:r>
            <a:r>
              <a:rPr lang="es-ES" dirty="0" err="1" smtClean="0">
                <a:latin typeface="FrutigerNext for APB light" pitchFamily="34" charset="0"/>
              </a:rPr>
              <a:t>Vell</a:t>
            </a:r>
            <a:r>
              <a:rPr lang="es-ES" dirty="0" smtClean="0">
                <a:latin typeface="FrutigerNext for APB light" pitchFamily="34" charset="0"/>
              </a:rPr>
              <a:t> cuenta con un modelo singularizado de gestión a través de la Gerencia Urbanística Port 2000.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>
                <a:latin typeface="FrutigerNext for APB light" pitchFamily="34" charset="0"/>
              </a:rPr>
              <a:t>Creado en 1988 por iniciativa del Port y del Ayuntamiento de Barcelona con el objetivo de desarrollar la transformación del Port </a:t>
            </a:r>
            <a:r>
              <a:rPr lang="es-ES" dirty="0" err="1" smtClean="0">
                <a:latin typeface="FrutigerNext for APB light" pitchFamily="34" charset="0"/>
              </a:rPr>
              <a:t>Vell</a:t>
            </a:r>
            <a:r>
              <a:rPr lang="es-ES" dirty="0" smtClean="0">
                <a:latin typeface="FrutigerNext for APB light" pitchFamily="34" charset="0"/>
              </a:rPr>
              <a:t> y su integración con la ciudad (Plan Especial del Port </a:t>
            </a:r>
            <a:r>
              <a:rPr lang="es-ES" dirty="0" err="1" smtClean="0">
                <a:latin typeface="FrutigerNext for APB light" pitchFamily="34" charset="0"/>
              </a:rPr>
              <a:t>Vell</a:t>
            </a:r>
            <a:r>
              <a:rPr lang="es-ES" dirty="0" smtClean="0">
                <a:latin typeface="FrutigerNext for APB light" pitchFamily="34" charset="0"/>
              </a:rPr>
              <a:t>). Hoy Port 2000 se dedica a la conservación y a la dinamización del territorio.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>
                <a:latin typeface="FrutigerNext for APB light" pitchFamily="34" charset="0"/>
              </a:rPr>
              <a:t>El Consejo de Administración de Port 2000 está formado por miembros del Ayuntamiento y del Port de Barcelona.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EB40A-0096-4FB6-9F7C-AA160D7484D2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143589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31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239046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32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782831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33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577214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s-ES" dirty="0" smtClean="0">
                <a:latin typeface="FrutigerNext for APB light" pitchFamily="34" charset="0"/>
              </a:rPr>
              <a:t>La evolución de los pasajeros de cruceros en el Port de Barcelona desde la celebración de los Juegos Olímpicos ha sido espectacular, tal como se comprueba en esta gráfica.</a:t>
            </a:r>
          </a:p>
          <a:p>
            <a:pPr>
              <a:buFontTx/>
              <a:buChar char="-"/>
            </a:pPr>
            <a:r>
              <a:rPr lang="es-ES" dirty="0" smtClean="0">
                <a:latin typeface="FrutigerNext for APB light" pitchFamily="34" charset="0"/>
              </a:rPr>
              <a:t>En 2011 se produjo el récord histórico de </a:t>
            </a:r>
            <a:r>
              <a:rPr lang="es-ES" dirty="0" err="1" smtClean="0">
                <a:latin typeface="FrutigerNext for APB light" pitchFamily="34" charset="0"/>
              </a:rPr>
              <a:t>cruceristas</a:t>
            </a:r>
            <a:r>
              <a:rPr lang="es-ES" dirty="0" smtClean="0">
                <a:latin typeface="FrutigerNext for APB light" pitchFamily="34" charset="0"/>
              </a:rPr>
              <a:t> (2,65 millones), una cifra que esperamos volver a conseguir este año 2013.</a:t>
            </a:r>
          </a:p>
          <a:p>
            <a:pPr>
              <a:buFontTx/>
              <a:buChar char="-"/>
            </a:pPr>
            <a:r>
              <a:rPr lang="es-ES" dirty="0" smtClean="0">
                <a:latin typeface="FrutigerNext for APB light" pitchFamily="34" charset="0"/>
              </a:rPr>
              <a:t>En 2014 Barcelona acogerá la celebración de </a:t>
            </a:r>
            <a:r>
              <a:rPr lang="es-ES" dirty="0" err="1" smtClean="0">
                <a:latin typeface="FrutigerNext for APB light" pitchFamily="34" charset="0"/>
              </a:rPr>
              <a:t>Seatrade</a:t>
            </a:r>
            <a:r>
              <a:rPr lang="es-ES" dirty="0" smtClean="0">
                <a:latin typeface="FrutigerNext for APB light" pitchFamily="34" charset="0"/>
              </a:rPr>
              <a:t> </a:t>
            </a:r>
            <a:r>
              <a:rPr lang="es-ES" dirty="0" err="1" smtClean="0">
                <a:latin typeface="FrutigerNext for APB light" pitchFamily="34" charset="0"/>
              </a:rPr>
              <a:t>Med</a:t>
            </a:r>
            <a:r>
              <a:rPr lang="es-ES" dirty="0" smtClean="0">
                <a:latin typeface="FrutigerNext for APB light" pitchFamily="34" charset="0"/>
              </a:rPr>
              <a:t>, la principal feria de cruceros del Mediterráneo.</a:t>
            </a:r>
          </a:p>
          <a:p>
            <a:pPr>
              <a:buFontTx/>
              <a:buChar char="-"/>
            </a:pPr>
            <a:endParaRPr lang="es-ES" dirty="0">
              <a:latin typeface="FrutigerNext for APB light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7A180A-4A4A-44CE-A2BB-5725617ACAF1}" type="slidenum">
              <a:rPr lang="es-ES" smtClean="0"/>
              <a:pPr>
                <a:defRPr/>
              </a:pPr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999203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La nueva Bocana Norte generó 6 nuevas hectáreas de terreno donde actualmente se concentran diversas entidades y proyectos:</a:t>
            </a:r>
          </a:p>
          <a:p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Hotel W Barcelona: Inaugurado en 2009, con una inversión de 260,6 millones de dólares.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Sede corporativa de Desigual: Inaugurado en 2013, 39</a:t>
            </a:r>
            <a:r>
              <a:rPr lang="es-ES" baseline="0" dirty="0" smtClean="0"/>
              <a:t> </a:t>
            </a:r>
            <a:r>
              <a:rPr lang="es-ES" dirty="0" smtClean="0"/>
              <a:t>millones de dólares de inversión.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Marina de la Bocana Nord: será adjudicada este año y representará una inversión de 39 millones de dólares.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Marina Barcelona 92 (compañía líder a nivel mundial en la reparación y mantenimiento de yates y embarcaciones de recreo): está llevando a cabo una ampliación valorada en 65 millones de dólares. </a:t>
            </a:r>
          </a:p>
          <a:p>
            <a:endParaRPr lang="es-ES" dirty="0" smtClean="0"/>
          </a:p>
          <a:p>
            <a:r>
              <a:rPr lang="es-ES" dirty="0" smtClean="0"/>
              <a:t>Otros proyectos de modernización del Port </a:t>
            </a:r>
            <a:r>
              <a:rPr lang="es-ES" dirty="0" err="1" smtClean="0"/>
              <a:t>Vell</a:t>
            </a:r>
            <a:r>
              <a:rPr lang="es-ES" dirty="0" smtClean="0"/>
              <a:t> son:</a:t>
            </a:r>
          </a:p>
          <a:p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Reforma del muelle de Pescadores: 13,7 millones de dólares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Reforma Marina Port </a:t>
            </a:r>
            <a:r>
              <a:rPr lang="es-ES" dirty="0" err="1" smtClean="0"/>
              <a:t>Vell</a:t>
            </a:r>
            <a:r>
              <a:rPr lang="es-ES" dirty="0" smtClean="0"/>
              <a:t> para acoger embarcaciones de mayores dimensiones: 39 millones de dólares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BARCELONA CLÚSTER NÁUTICO: Impulsado en 2012 por el Ayuntamiento y el Port de Barcelona. Agrupación de empresas y entidades públicas que pretende posicionar la ciudad como referente del sector náutico en el Mediterráneo y en el mundo. </a:t>
            </a:r>
            <a:r>
              <a:rPr lang="es-ES" dirty="0" smtClean="0">
                <a:sym typeface="Wingdings" pitchFamily="2" charset="2"/>
              </a:rPr>
              <a:t> Objetivos: alcanzar mayor competitividad y productividad de todo el sector en beneficio de la ciudad, generar riqueza y bienestar, consolidar el tejido industrial existente y atraer nueva inversión.</a:t>
            </a:r>
            <a:endParaRPr lang="es-ES" dirty="0" smtClean="0"/>
          </a:p>
          <a:p>
            <a:pPr>
              <a:buFont typeface="Arial" pitchFamily="34" charset="0"/>
              <a:buChar char="•"/>
            </a:pPr>
            <a:endParaRPr lang="es-ES" dirty="0" smtClean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EB40A-0096-4FB6-9F7C-AA160D7484D2}" type="slidenum">
              <a:rPr lang="en-GB" smtClean="0"/>
              <a:pPr/>
              <a:t>35</a:t>
            </a:fld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61444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E75C1C-BC0D-4F2F-B36E-0FE8A92376C8}" type="slidenum">
              <a:rPr lang="ca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ca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31885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69785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59004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22985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1315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C80D3E-2144-7D4C-8D70-20B6A4393B3D}" type="slidenum">
              <a:rPr lang="ca-ES" smtClean="0"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90600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smtClean="0"/>
              <a:t>Feu clic aquí per editar l'estil de subtítols del patró.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A83-E2FD-6943-8786-A6EE0FF0AD6C}" type="datetimeFigureOut">
              <a:rPr lang="es-ES" smtClean="0"/>
              <a:t>22/11/2013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1C92-DEFE-BC4F-A951-224797FDE254}" type="slidenum">
              <a:rPr lang="ca-ES" smtClean="0"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857240"/>
            <a:ext cx="4286280" cy="857248"/>
          </a:xfrm>
          <a:prstGeom prst="rect">
            <a:avLst/>
          </a:prstGeo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A83-E2FD-6943-8786-A6EE0FF0AD6C}" type="datetimeFigureOut">
              <a:rPr lang="es-ES" smtClean="0"/>
              <a:t>22/11/2013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1C92-DEFE-BC4F-A951-224797FDE254}" type="slidenum">
              <a:rPr lang="ca-ES" smtClean="0"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A83-E2FD-6943-8786-A6EE0FF0AD6C}" type="datetimeFigureOut">
              <a:rPr lang="es-ES" smtClean="0"/>
              <a:t>22/11/2013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1C92-DEFE-BC4F-A951-224797FDE254}" type="slidenum">
              <a:rPr lang="ca-ES" smtClean="0"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a-ES" smtClean="0"/>
              <a:t>Feu clic aquí per editar l'estil de subtítols del patró.</a:t>
            </a:r>
            <a:endParaRPr lang="ca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533A9-1564-4EC3-A84C-CE4AE4E0FE1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3558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imágenes prediseñadas"/>
          <p:cNvSpPr>
            <a:spLocks noGrp="1"/>
          </p:cNvSpPr>
          <p:nvPr>
            <p:ph type="clipArt" sz="quarter" idx="13"/>
          </p:nvPr>
        </p:nvSpPr>
        <p:spPr>
          <a:xfrm>
            <a:off x="4655725" y="1196974"/>
            <a:ext cx="4320000" cy="50400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endParaRPr lang="es-ES" dirty="0"/>
          </a:p>
        </p:txBody>
      </p:sp>
      <p:sp>
        <p:nvSpPr>
          <p:cNvPr id="10" name="8 Marcador de texto"/>
          <p:cNvSpPr>
            <a:spLocks noGrp="1"/>
          </p:cNvSpPr>
          <p:nvPr>
            <p:ph type="body" sz="quarter" idx="15"/>
          </p:nvPr>
        </p:nvSpPr>
        <p:spPr>
          <a:xfrm>
            <a:off x="228600" y="1196975"/>
            <a:ext cx="4222750" cy="1266825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buNone/>
              <a:defRPr sz="2200">
                <a:solidFill>
                  <a:srgbClr val="0078BE"/>
                </a:solidFill>
                <a:latin typeface="FrutigerNext for APB light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11" name="8 Marcador de texto"/>
          <p:cNvSpPr>
            <a:spLocks noGrp="1"/>
          </p:cNvSpPr>
          <p:nvPr>
            <p:ph type="body" sz="quarter" idx="16"/>
          </p:nvPr>
        </p:nvSpPr>
        <p:spPr>
          <a:xfrm>
            <a:off x="228600" y="2644776"/>
            <a:ext cx="4222750" cy="3559174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buNone/>
              <a:defRPr sz="1400">
                <a:solidFill>
                  <a:srgbClr val="666666"/>
                </a:solidFill>
                <a:latin typeface="FrutigerNext for APB light" pitchFamily="34" charset="0"/>
              </a:defRPr>
            </a:lvl1pPr>
          </a:lstStyle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64181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imágenes prediseñadas"/>
          <p:cNvSpPr>
            <a:spLocks noGrp="1"/>
          </p:cNvSpPr>
          <p:nvPr>
            <p:ph type="clipArt" sz="quarter" idx="13" hasCustomPrompt="1"/>
          </p:nvPr>
        </p:nvSpPr>
        <p:spPr>
          <a:xfrm>
            <a:off x="180000" y="1196975"/>
            <a:ext cx="8784000" cy="2520000"/>
          </a:xfrm>
          <a:prstGeom prst="rect">
            <a:avLst/>
          </a:prstGeom>
        </p:spPr>
        <p:txBody>
          <a:bodyPr/>
          <a:lstStyle>
            <a:lvl1pPr algn="ctr">
              <a:buNone/>
              <a:defRPr/>
            </a:lvl1pPr>
          </a:lstStyle>
          <a:p>
            <a:r>
              <a:rPr lang="es-ES" dirty="0" smtClean="0"/>
              <a:t>   </a:t>
            </a:r>
            <a:endParaRPr lang="es-ES" dirty="0"/>
          </a:p>
        </p:txBody>
      </p:sp>
      <p:sp>
        <p:nvSpPr>
          <p:cNvPr id="10" name="8 Marcador de texto"/>
          <p:cNvSpPr>
            <a:spLocks noGrp="1"/>
          </p:cNvSpPr>
          <p:nvPr>
            <p:ph type="body" sz="quarter" idx="15"/>
          </p:nvPr>
        </p:nvSpPr>
        <p:spPr>
          <a:xfrm>
            <a:off x="180000" y="3790950"/>
            <a:ext cx="4320000" cy="253365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buNone/>
              <a:defRPr sz="2200">
                <a:solidFill>
                  <a:srgbClr val="0078BE"/>
                </a:solidFill>
                <a:latin typeface="FrutigerNext for APB light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7"/>
          </p:nvPr>
        </p:nvSpPr>
        <p:spPr>
          <a:xfrm>
            <a:off x="4644000" y="3790950"/>
            <a:ext cx="4320000" cy="253365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buNone/>
              <a:defRPr sz="1400">
                <a:solidFill>
                  <a:srgbClr val="666666"/>
                </a:solidFill>
                <a:latin typeface="FrutigerNext for APB light" pitchFamily="34" charset="0"/>
              </a:defRPr>
            </a:lvl1pPr>
          </a:lstStyle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5419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imágenes prediseñadas"/>
          <p:cNvSpPr>
            <a:spLocks noGrp="1"/>
          </p:cNvSpPr>
          <p:nvPr>
            <p:ph type="clipArt" sz="quarter" idx="13" hasCustomPrompt="1"/>
          </p:nvPr>
        </p:nvSpPr>
        <p:spPr>
          <a:xfrm>
            <a:off x="180000" y="3790950"/>
            <a:ext cx="8784000" cy="2520000"/>
          </a:xfrm>
          <a:prstGeom prst="rect">
            <a:avLst/>
          </a:prstGeom>
        </p:spPr>
        <p:txBody>
          <a:bodyPr/>
          <a:lstStyle>
            <a:lvl1pPr algn="ctr">
              <a:buNone/>
              <a:defRPr/>
            </a:lvl1pPr>
          </a:lstStyle>
          <a:p>
            <a:r>
              <a:rPr lang="es-ES" dirty="0" smtClean="0"/>
              <a:t>   </a:t>
            </a:r>
            <a:endParaRPr lang="es-ES" dirty="0"/>
          </a:p>
        </p:txBody>
      </p:sp>
      <p:sp>
        <p:nvSpPr>
          <p:cNvPr id="10" name="8 Marcador de texto"/>
          <p:cNvSpPr>
            <a:spLocks noGrp="1"/>
          </p:cNvSpPr>
          <p:nvPr>
            <p:ph type="body" sz="quarter" idx="15"/>
          </p:nvPr>
        </p:nvSpPr>
        <p:spPr>
          <a:xfrm>
            <a:off x="228600" y="1196975"/>
            <a:ext cx="4222750" cy="2232025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buNone/>
              <a:defRPr sz="2200">
                <a:solidFill>
                  <a:srgbClr val="0078BE"/>
                </a:solidFill>
                <a:latin typeface="FrutigerNext for APB light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11" name="8 Marcador de texto"/>
          <p:cNvSpPr>
            <a:spLocks noGrp="1"/>
          </p:cNvSpPr>
          <p:nvPr>
            <p:ph type="body" sz="quarter" idx="16"/>
          </p:nvPr>
        </p:nvSpPr>
        <p:spPr>
          <a:xfrm>
            <a:off x="4692650" y="1196975"/>
            <a:ext cx="4222750" cy="2232025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buNone/>
              <a:defRPr sz="1400">
                <a:solidFill>
                  <a:srgbClr val="666666"/>
                </a:solidFill>
                <a:latin typeface="FrutigerNext for APB light" pitchFamily="34" charset="0"/>
              </a:defRPr>
            </a:lvl1pPr>
          </a:lstStyle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0866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282E8-5E0B-401D-B867-C722122B76EB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22/11/2013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F45EB-6DEA-47D8-ABE9-F905936A403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04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857240"/>
            <a:ext cx="4286280" cy="857248"/>
          </a:xfrm>
          <a:prstGeom prst="rect">
            <a:avLst/>
          </a:prstGeo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A83-E2FD-6943-8786-A6EE0FF0AD6C}" type="datetimeFigureOut">
              <a:rPr lang="es-ES" smtClean="0"/>
              <a:t>22/11/2013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643702" y="6215082"/>
            <a:ext cx="2133600" cy="365125"/>
          </a:xfrm>
        </p:spPr>
        <p:txBody>
          <a:bodyPr/>
          <a:lstStyle/>
          <a:p>
            <a:fld id="{34901C92-DEFE-BC4F-A951-224797FDE254}" type="slidenum">
              <a:rPr lang="ca-ES" smtClean="0"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A83-E2FD-6943-8786-A6EE0FF0AD6C}" type="datetimeFigureOut">
              <a:rPr lang="es-ES" smtClean="0"/>
              <a:t>22/11/2013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1C92-DEFE-BC4F-A951-224797FDE254}" type="slidenum">
              <a:rPr lang="ca-ES" smtClean="0"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A83-E2FD-6943-8786-A6EE0FF0AD6C}" type="datetimeFigureOut">
              <a:rPr lang="es-ES" smtClean="0"/>
              <a:t>22/11/2013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1C92-DEFE-BC4F-A951-224797FDE254}" type="slidenum">
              <a:rPr lang="ca-ES" smtClean="0"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A83-E2FD-6943-8786-A6EE0FF0AD6C}" type="datetimeFigureOut">
              <a:rPr lang="es-ES" smtClean="0"/>
              <a:t>22/11/2013</a:t>
            </a:fld>
            <a:endParaRPr lang="ca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1C92-DEFE-BC4F-A951-224797FDE254}" type="slidenum">
              <a:rPr lang="ca-ES" smtClean="0"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857240"/>
            <a:ext cx="4286280" cy="857248"/>
          </a:xfrm>
          <a:prstGeom prst="rect">
            <a:avLst/>
          </a:prstGeo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A83-E2FD-6943-8786-A6EE0FF0AD6C}" type="datetimeFigureOut">
              <a:rPr lang="es-ES" smtClean="0"/>
              <a:t>22/11/2013</a:t>
            </a:fld>
            <a:endParaRPr lang="ca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1C92-DEFE-BC4F-A951-224797FDE254}" type="slidenum">
              <a:rPr lang="ca-ES" smtClean="0"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A83-E2FD-6943-8786-A6EE0FF0AD6C}" type="datetimeFigureOut">
              <a:rPr lang="es-ES" smtClean="0"/>
              <a:t>22/11/2013</a:t>
            </a:fld>
            <a:endParaRPr lang="ca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1C92-DEFE-BC4F-A951-224797FDE254}" type="slidenum">
              <a:rPr lang="ca-ES" smtClean="0"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A83-E2FD-6943-8786-A6EE0FF0AD6C}" type="datetimeFigureOut">
              <a:rPr lang="es-ES" smtClean="0"/>
              <a:t>22/11/2013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1C92-DEFE-BC4F-A951-224797FDE254}" type="slidenum">
              <a:rPr lang="ca-ES" smtClean="0"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smtClean="0"/>
              <a:t>Feu clic a la icona per afegir una imatge</a:t>
            </a:r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A9A83-E2FD-6943-8786-A6EE0FF0AD6C}" type="datetimeFigureOut">
              <a:rPr lang="es-ES" smtClean="0"/>
              <a:t>22/11/2013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1C92-DEFE-BC4F-A951-224797FDE254}" type="slidenum">
              <a:rPr lang="ca-ES" smtClean="0"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30A256A-E119-4138-B8BD-9A811D2A1386@no-dns-available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-32" y="0"/>
            <a:ext cx="9150795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dirty="0" err="1" smtClean="0"/>
              <a:t>Haga</a:t>
            </a:r>
            <a:r>
              <a:rPr lang="ca-ES" dirty="0" smtClean="0"/>
              <a:t> clic para modificar el estilo de </a:t>
            </a:r>
            <a:r>
              <a:rPr lang="ca-ES" dirty="0" err="1" smtClean="0"/>
              <a:t>texto</a:t>
            </a:r>
            <a:r>
              <a:rPr lang="ca-ES" dirty="0" smtClean="0"/>
              <a:t> del </a:t>
            </a:r>
            <a:r>
              <a:rPr lang="ca-ES" dirty="0" err="1" smtClean="0"/>
              <a:t>patrón</a:t>
            </a:r>
            <a:endParaRPr lang="ca-ES" dirty="0" smtClean="0"/>
          </a:p>
          <a:p>
            <a:pPr lvl="1"/>
            <a:r>
              <a:rPr lang="ca-ES" dirty="0" err="1" smtClean="0"/>
              <a:t>Segundo</a:t>
            </a:r>
            <a:r>
              <a:rPr lang="ca-ES" dirty="0" smtClean="0"/>
              <a:t> </a:t>
            </a:r>
            <a:r>
              <a:rPr lang="ca-ES" dirty="0" err="1" smtClean="0"/>
              <a:t>nivel</a:t>
            </a:r>
            <a:endParaRPr lang="ca-ES" dirty="0" smtClean="0"/>
          </a:p>
          <a:p>
            <a:pPr lvl="2"/>
            <a:r>
              <a:rPr lang="ca-ES" dirty="0" smtClean="0"/>
              <a:t>Tercer </a:t>
            </a:r>
            <a:r>
              <a:rPr lang="ca-ES" dirty="0" err="1" smtClean="0"/>
              <a:t>nivel</a:t>
            </a:r>
            <a:endParaRPr lang="ca-ES" dirty="0" smtClean="0"/>
          </a:p>
          <a:p>
            <a:pPr lvl="3"/>
            <a:r>
              <a:rPr lang="ca-ES" dirty="0" err="1" smtClean="0"/>
              <a:t>Cuarto</a:t>
            </a:r>
            <a:r>
              <a:rPr lang="ca-ES" dirty="0" smtClean="0"/>
              <a:t> </a:t>
            </a:r>
            <a:r>
              <a:rPr lang="ca-ES" dirty="0" err="1" smtClean="0"/>
              <a:t>nivel</a:t>
            </a:r>
            <a:endParaRPr lang="ca-ES" dirty="0" smtClean="0"/>
          </a:p>
          <a:p>
            <a:pPr lvl="4"/>
            <a:r>
              <a:rPr lang="ca-ES" dirty="0" smtClean="0"/>
              <a:t>Quinto </a:t>
            </a:r>
            <a:r>
              <a:rPr lang="ca-ES" dirty="0" err="1" smtClean="0"/>
              <a:t>nivel</a:t>
            </a:r>
            <a:endParaRPr lang="ca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A9A83-E2FD-6943-8786-A6EE0FF0AD6C}" type="datetimeFigureOut">
              <a:rPr lang="es-ES" smtClean="0"/>
              <a:t>22/11/2013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643702" y="621508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4901C92-DEFE-BC4F-A951-224797FDE254}" type="slidenum">
              <a:rPr lang="ca-ES" smtClean="0"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61" r:id="rId13"/>
    <p:sldLayoutId id="2147483762" r:id="rId14"/>
    <p:sldLayoutId id="2147483763" r:id="rId15"/>
    <p:sldLayoutId id="2147483764" r:id="rId16"/>
  </p:sldLayoutIdLst>
  <p:txStyles>
    <p:titleStyle>
      <a:lvl1pPr marL="0" algn="l" defTabSz="914400" rtl="0" eaLnBrk="1" latinLnBrk="0" hangingPunct="1">
        <a:lnSpc>
          <a:spcPts val="2400"/>
        </a:lnSpc>
        <a:spcBef>
          <a:spcPct val="0"/>
        </a:spcBef>
        <a:buNone/>
        <a:defRPr lang="ca-ES" sz="2000" b="1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gif"/><Relationship Id="rId4" Type="http://schemas.openxmlformats.org/officeDocument/2006/relationships/hyperlink" Target="http://www.google.es/url?sa=i&amp;rct=j&amp;q=aros+olimpicos&amp;source=images&amp;cd=&amp;docid=MTkvCiLrKygW8M&amp;tbnid=FxGhpSEKp1Ux6M:&amp;ved=0CAUQjRw&amp;url=http://www.imagui.com/a/aros-olimpicos-imagenes-i5ep78xg9&amp;ei=PRzMUZGDIrK00QWOnYGIBw&amp;bvm=bv.48340889,d.d2k&amp;psig=AFQjCNGntfo2bjSphy4xtwA4hfCyjdgKKA&amp;ust=1372417442735784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F0F3F83-FD95-42AC-A912-F121AB0D68E1@no-dns-avail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4638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QuadreDeText 9"/>
          <p:cNvSpPr txBox="1">
            <a:spLocks noChangeArrowheads="1"/>
          </p:cNvSpPr>
          <p:nvPr/>
        </p:nvSpPr>
        <p:spPr bwMode="auto">
          <a:xfrm>
            <a:off x="928688" y="1428750"/>
            <a:ext cx="7931150" cy="236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6200"/>
              </a:lnSpc>
            </a:pPr>
            <a:r>
              <a:rPr lang="ca-ES" sz="3200" b="1" dirty="0" err="1" smtClean="0">
                <a:solidFill>
                  <a:schemeClr val="bg1"/>
                </a:solidFill>
              </a:rPr>
              <a:t>MedCities</a:t>
            </a:r>
            <a:r>
              <a:rPr lang="ca-ES" sz="3200" b="1" dirty="0" smtClean="0">
                <a:solidFill>
                  <a:schemeClr val="bg1"/>
                </a:solidFill>
              </a:rPr>
              <a:t> </a:t>
            </a:r>
            <a:endParaRPr lang="ca-ES" sz="3200" b="1" dirty="0">
              <a:solidFill>
                <a:schemeClr val="bg1"/>
              </a:solidFill>
            </a:endParaRPr>
          </a:p>
          <a:p>
            <a:pPr algn="just" eaLnBrk="1" hangingPunct="1"/>
            <a:r>
              <a:rPr lang="es-ES" sz="2400" b="1" dirty="0" smtClean="0">
                <a:solidFill>
                  <a:srgbClr val="FF0000"/>
                </a:solidFill>
              </a:rPr>
              <a:t>Le </a:t>
            </a:r>
            <a:r>
              <a:rPr lang="es-ES" sz="2400" b="1" dirty="0" err="1" smtClean="0">
                <a:solidFill>
                  <a:srgbClr val="FF0000"/>
                </a:solidFill>
              </a:rPr>
              <a:t>binome</a:t>
            </a:r>
            <a:r>
              <a:rPr lang="es-ES" sz="2400" b="1" dirty="0" smtClean="0">
                <a:solidFill>
                  <a:srgbClr val="FF0000"/>
                </a:solidFill>
              </a:rPr>
              <a:t> entre les </a:t>
            </a:r>
            <a:r>
              <a:rPr lang="es-ES" sz="2400" b="1" dirty="0" err="1" smtClean="0">
                <a:solidFill>
                  <a:srgbClr val="FF0000"/>
                </a:solidFill>
              </a:rPr>
              <a:t>villes</a:t>
            </a:r>
            <a:r>
              <a:rPr lang="es-ES" sz="2400" b="1" dirty="0" smtClean="0">
                <a:solidFill>
                  <a:srgbClr val="FF0000"/>
                </a:solidFill>
              </a:rPr>
              <a:t> </a:t>
            </a:r>
            <a:r>
              <a:rPr lang="es-ES" sz="2400" b="1" dirty="0" err="1" smtClean="0">
                <a:solidFill>
                  <a:srgbClr val="FF0000"/>
                </a:solidFill>
              </a:rPr>
              <a:t>côtières</a:t>
            </a:r>
            <a:r>
              <a:rPr lang="es-ES" sz="2400" b="1" dirty="0" smtClean="0">
                <a:solidFill>
                  <a:srgbClr val="FF0000"/>
                </a:solidFill>
              </a:rPr>
              <a:t> de la </a:t>
            </a:r>
            <a:r>
              <a:rPr lang="es-ES" sz="2400" b="1" dirty="0" err="1" smtClean="0">
                <a:solidFill>
                  <a:srgbClr val="FF0000"/>
                </a:solidFill>
              </a:rPr>
              <a:t>Méditerranée</a:t>
            </a:r>
            <a:r>
              <a:rPr lang="es-ES" sz="2400" b="1" dirty="0" smtClean="0">
                <a:solidFill>
                  <a:srgbClr val="FF0000"/>
                </a:solidFill>
              </a:rPr>
              <a:t> et </a:t>
            </a:r>
            <a:r>
              <a:rPr lang="es-ES" sz="2400" b="1" dirty="0" err="1" smtClean="0">
                <a:solidFill>
                  <a:srgbClr val="FF0000"/>
                </a:solidFill>
              </a:rPr>
              <a:t>leurs</a:t>
            </a:r>
            <a:r>
              <a:rPr lang="es-ES" sz="2400" b="1" dirty="0" smtClean="0">
                <a:solidFill>
                  <a:srgbClr val="FF0000"/>
                </a:solidFill>
              </a:rPr>
              <a:t> </a:t>
            </a:r>
            <a:r>
              <a:rPr lang="es-ES" sz="2400" b="1" dirty="0" err="1" smtClean="0">
                <a:solidFill>
                  <a:srgbClr val="FF0000"/>
                </a:solidFill>
              </a:rPr>
              <a:t>ports</a:t>
            </a:r>
            <a:r>
              <a:rPr lang="es-ES" sz="2400" b="1" dirty="0" smtClean="0">
                <a:solidFill>
                  <a:srgbClr val="FF0000"/>
                </a:solidFill>
              </a:rPr>
              <a:t>, les </a:t>
            </a:r>
            <a:r>
              <a:rPr lang="es-ES" sz="2400" b="1" dirty="0" err="1" smtClean="0">
                <a:solidFill>
                  <a:srgbClr val="FF0000"/>
                </a:solidFill>
              </a:rPr>
              <a:t>nouveaux</a:t>
            </a:r>
            <a:r>
              <a:rPr lang="es-ES" sz="2400" b="1" dirty="0" smtClean="0">
                <a:solidFill>
                  <a:srgbClr val="FF0000"/>
                </a:solidFill>
              </a:rPr>
              <a:t> </a:t>
            </a:r>
            <a:r>
              <a:rPr lang="es-ES" sz="2400" b="1" dirty="0" err="1" smtClean="0">
                <a:solidFill>
                  <a:srgbClr val="FF0000"/>
                </a:solidFill>
              </a:rPr>
              <a:t>usages</a:t>
            </a:r>
            <a:r>
              <a:rPr lang="es-ES" sz="2400" b="1" dirty="0" smtClean="0">
                <a:solidFill>
                  <a:srgbClr val="FF0000"/>
                </a:solidFill>
              </a:rPr>
              <a:t> des </a:t>
            </a:r>
            <a:r>
              <a:rPr lang="es-ES" sz="2400" b="1" dirty="0" err="1" smtClean="0">
                <a:solidFill>
                  <a:srgbClr val="FF0000"/>
                </a:solidFill>
              </a:rPr>
              <a:t>anciennes</a:t>
            </a:r>
            <a:r>
              <a:rPr lang="es-ES" sz="2400" b="1" dirty="0" smtClean="0">
                <a:solidFill>
                  <a:srgbClr val="FF0000"/>
                </a:solidFill>
              </a:rPr>
              <a:t> </a:t>
            </a:r>
            <a:r>
              <a:rPr lang="es-ES" sz="2400" b="1" dirty="0" err="1" smtClean="0">
                <a:solidFill>
                  <a:srgbClr val="FF0000"/>
                </a:solidFill>
              </a:rPr>
              <a:t>zones</a:t>
            </a:r>
            <a:r>
              <a:rPr lang="es-ES" sz="2400" b="1" dirty="0" smtClean="0">
                <a:solidFill>
                  <a:srgbClr val="FF0000"/>
                </a:solidFill>
              </a:rPr>
              <a:t> </a:t>
            </a:r>
            <a:r>
              <a:rPr lang="es-ES" sz="2400" b="1" dirty="0" err="1" smtClean="0">
                <a:solidFill>
                  <a:srgbClr val="FF0000"/>
                </a:solidFill>
              </a:rPr>
              <a:t>portuaires</a:t>
            </a:r>
            <a:r>
              <a:rPr lang="es-ES" sz="2400" b="1" dirty="0" smtClean="0">
                <a:solidFill>
                  <a:srgbClr val="FF0000"/>
                </a:solidFill>
              </a:rPr>
              <a:t>, les </a:t>
            </a:r>
            <a:r>
              <a:rPr lang="es-ES" sz="2400" b="1" dirty="0" err="1" smtClean="0">
                <a:solidFill>
                  <a:srgbClr val="FF0000"/>
                </a:solidFill>
              </a:rPr>
              <a:t>synergies</a:t>
            </a:r>
            <a:r>
              <a:rPr lang="es-ES" sz="2400" b="1" dirty="0" smtClean="0">
                <a:solidFill>
                  <a:srgbClr val="FF0000"/>
                </a:solidFill>
              </a:rPr>
              <a:t> </a:t>
            </a:r>
            <a:r>
              <a:rPr lang="es-ES" sz="2400" b="1" dirty="0" err="1" smtClean="0">
                <a:solidFill>
                  <a:srgbClr val="FF0000"/>
                </a:solidFill>
              </a:rPr>
              <a:t>économiques</a:t>
            </a:r>
            <a:r>
              <a:rPr lang="es-ES" sz="2400" b="1" dirty="0" smtClean="0">
                <a:solidFill>
                  <a:srgbClr val="FF0000"/>
                </a:solidFill>
              </a:rPr>
              <a:t> et </a:t>
            </a:r>
            <a:r>
              <a:rPr lang="es-ES" sz="2400" b="1" dirty="0" err="1" smtClean="0">
                <a:solidFill>
                  <a:srgbClr val="FF0000"/>
                </a:solidFill>
              </a:rPr>
              <a:t>logistiques</a:t>
            </a:r>
            <a:r>
              <a:rPr lang="es-ES" sz="2400" b="1" dirty="0" smtClean="0">
                <a:solidFill>
                  <a:srgbClr val="FF0000"/>
                </a:solidFill>
              </a:rPr>
              <a:t> et la </a:t>
            </a:r>
            <a:r>
              <a:rPr lang="es-ES" sz="2400" b="1" dirty="0" err="1" smtClean="0">
                <a:solidFill>
                  <a:srgbClr val="FF0000"/>
                </a:solidFill>
              </a:rPr>
              <a:t>gouvernance</a:t>
            </a:r>
            <a:r>
              <a:rPr lang="es-ES" sz="2400" b="1" dirty="0" smtClean="0">
                <a:solidFill>
                  <a:srgbClr val="FF0000"/>
                </a:solidFill>
              </a:rPr>
              <a:t> </a:t>
            </a:r>
            <a:r>
              <a:rPr lang="es-ES" sz="2400" b="1" dirty="0" err="1" smtClean="0">
                <a:solidFill>
                  <a:srgbClr val="FF0000"/>
                </a:solidFill>
              </a:rPr>
              <a:t>partagé</a:t>
            </a:r>
            <a:r>
              <a:rPr lang="es-ES" sz="2400" b="1" dirty="0" smtClean="0">
                <a:solidFill>
                  <a:srgbClr val="FF0000"/>
                </a:solidFill>
              </a:rPr>
              <a:t>.</a:t>
            </a:r>
            <a:endParaRPr lang="es-ES" sz="2400" dirty="0">
              <a:solidFill>
                <a:srgbClr val="FF0000"/>
              </a:solidFill>
            </a:endParaRPr>
          </a:p>
        </p:txBody>
      </p:sp>
      <p:sp>
        <p:nvSpPr>
          <p:cNvPr id="5124" name="QuadreDeText 7"/>
          <p:cNvSpPr txBox="1">
            <a:spLocks noChangeArrowheads="1"/>
          </p:cNvSpPr>
          <p:nvPr/>
        </p:nvSpPr>
        <p:spPr bwMode="auto">
          <a:xfrm>
            <a:off x="1000125" y="5857875"/>
            <a:ext cx="2878138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2300"/>
              </a:lnSpc>
            </a:pPr>
            <a:r>
              <a:rPr lang="ca-ES" sz="1400" dirty="0" smtClean="0">
                <a:solidFill>
                  <a:schemeClr val="bg1"/>
                </a:solidFill>
              </a:rPr>
              <a:t>Novembre 2013</a:t>
            </a:r>
            <a:endParaRPr lang="ca-E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34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BCN 18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4700"/>
            <a:ext cx="914400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784225" y="6230938"/>
            <a:ext cx="2622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a-ES" b="1">
                <a:solidFill>
                  <a:schemeClr val="bg1"/>
                </a:solidFill>
              </a:rPr>
              <a:t>1860 (Charles Clifford)</a:t>
            </a:r>
            <a:endParaRPr lang="es-ES" b="1">
              <a:solidFill>
                <a:schemeClr val="bg1"/>
              </a:solidFill>
            </a:endParaRPr>
          </a:p>
        </p:txBody>
      </p:sp>
      <p:sp>
        <p:nvSpPr>
          <p:cNvPr id="4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08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L:\Quota\imu_bag_imatges\barnada\imatges-JB\bcn\historia BCN\45eixample cer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613"/>
            <a:ext cx="9144000" cy="60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0607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F0F3F83-FD95-42AC-A912-F121AB0D68E1@no-dns-avail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4638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QuadreDeText 9"/>
          <p:cNvSpPr txBox="1">
            <a:spLocks noChangeArrowheads="1"/>
          </p:cNvSpPr>
          <p:nvPr/>
        </p:nvSpPr>
        <p:spPr bwMode="auto">
          <a:xfrm>
            <a:off x="928688" y="1428750"/>
            <a:ext cx="7931150" cy="78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6200"/>
              </a:lnSpc>
            </a:pPr>
            <a:r>
              <a:rPr lang="ca-ES" sz="3200" b="1" dirty="0" err="1" smtClean="0">
                <a:solidFill>
                  <a:schemeClr val="bg1"/>
                </a:solidFill>
              </a:rPr>
              <a:t>L’intégrations</a:t>
            </a:r>
            <a:r>
              <a:rPr lang="ca-ES" sz="3200" b="1" dirty="0" smtClean="0">
                <a:solidFill>
                  <a:schemeClr val="bg1"/>
                </a:solidFill>
              </a:rPr>
              <a:t> </a:t>
            </a:r>
            <a:r>
              <a:rPr lang="ca-ES" sz="3200" b="1" dirty="0" err="1" smtClean="0">
                <a:solidFill>
                  <a:schemeClr val="bg1"/>
                </a:solidFill>
              </a:rPr>
              <a:t>urbaine</a:t>
            </a:r>
            <a:endParaRPr lang="ca-ES" sz="3200" b="1" dirty="0">
              <a:solidFill>
                <a:schemeClr val="bg1"/>
              </a:solidFill>
            </a:endParaRPr>
          </a:p>
        </p:txBody>
      </p:sp>
      <p:sp>
        <p:nvSpPr>
          <p:cNvPr id="5124" name="QuadreDeText 7"/>
          <p:cNvSpPr txBox="1">
            <a:spLocks noChangeArrowheads="1"/>
          </p:cNvSpPr>
          <p:nvPr/>
        </p:nvSpPr>
        <p:spPr bwMode="auto">
          <a:xfrm>
            <a:off x="1000125" y="5857875"/>
            <a:ext cx="2878138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2300"/>
              </a:lnSpc>
            </a:pPr>
            <a:r>
              <a:rPr lang="ca-ES" sz="1400" dirty="0" smtClean="0">
                <a:solidFill>
                  <a:schemeClr val="bg1"/>
                </a:solidFill>
              </a:rPr>
              <a:t>Novembre 2013</a:t>
            </a:r>
            <a:endParaRPr lang="ca-E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81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7" descr="F:\PORT DE BARCELONA\port\DBGHIS04_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22" y="0"/>
            <a:ext cx="10001248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72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191E7C4-18BF-4071-B201-BC00CF0993FD}" type="slidenum">
              <a:rPr lang="ca-ES" smtClean="0">
                <a:solidFill>
                  <a:srgbClr val="FF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ca-ES" smtClean="0">
              <a:solidFill>
                <a:srgbClr val="FF0000"/>
              </a:solidFill>
            </a:endParaRPr>
          </a:p>
        </p:txBody>
      </p:sp>
      <p:pic>
        <p:nvPicPr>
          <p:cNvPr id="6147" name="Imatge 1" descr="fotopla_areametropolitana_collserol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8" b="7536"/>
          <a:stretch>
            <a:fillRect/>
          </a:stretch>
        </p:blipFill>
        <p:spPr bwMode="auto">
          <a:xfrm>
            <a:off x="1009650" y="1733550"/>
            <a:ext cx="7705725" cy="451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64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t="36133" r="12109" b="23828"/>
          <a:stretch>
            <a:fillRect/>
          </a:stretch>
        </p:blipFill>
        <p:spPr bwMode="auto">
          <a:xfrm>
            <a:off x="928688" y="285750"/>
            <a:ext cx="7286625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9" t="36328" r="11914" b="23633"/>
          <a:stretch>
            <a:fillRect/>
          </a:stretch>
        </p:blipFill>
        <p:spPr bwMode="auto">
          <a:xfrm>
            <a:off x="928688" y="3571875"/>
            <a:ext cx="7286625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27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t="36133" r="12109" b="23828"/>
          <a:stretch>
            <a:fillRect/>
          </a:stretch>
        </p:blipFill>
        <p:spPr bwMode="auto">
          <a:xfrm>
            <a:off x="981075" y="357188"/>
            <a:ext cx="7358063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6" t="36328" r="11914" b="23633"/>
          <a:stretch>
            <a:fillRect/>
          </a:stretch>
        </p:blipFill>
        <p:spPr bwMode="auto">
          <a:xfrm>
            <a:off x="981075" y="3571875"/>
            <a:ext cx="7358063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664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t="36133" r="12109" b="23828"/>
          <a:stretch>
            <a:fillRect/>
          </a:stretch>
        </p:blipFill>
        <p:spPr bwMode="auto">
          <a:xfrm>
            <a:off x="990600" y="285750"/>
            <a:ext cx="7286625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t="36328" r="11914" b="23633"/>
          <a:stretch>
            <a:fillRect/>
          </a:stretch>
        </p:blipFill>
        <p:spPr bwMode="auto">
          <a:xfrm>
            <a:off x="971550" y="3429000"/>
            <a:ext cx="7305675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34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Ortofoto_Vigent_riu a riu_redui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-1597251" y="1491259"/>
            <a:ext cx="11339723" cy="5052044"/>
          </a:xfrm>
          <a:prstGeom prst="rect">
            <a:avLst/>
          </a:prstGeom>
        </p:spPr>
      </p:pic>
      <p:sp>
        <p:nvSpPr>
          <p:cNvPr id="10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29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 Imagen" descr="AereaVige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840" y="2801772"/>
            <a:ext cx="7923600" cy="3402773"/>
          </a:xfrm>
          <a:prstGeom prst="rect">
            <a:avLst/>
          </a:prstGeom>
        </p:spPr>
      </p:pic>
      <p:pic>
        <p:nvPicPr>
          <p:cNvPr id="9" name="8 Imagen" descr="Aeri_Americà_1957.àmbit port urbà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11187" y="1712987"/>
            <a:ext cx="7921626" cy="1800200"/>
          </a:xfrm>
          <a:prstGeom prst="rect">
            <a:avLst/>
          </a:prstGeom>
        </p:spPr>
      </p:pic>
      <p:sp>
        <p:nvSpPr>
          <p:cNvPr id="14" name="13 Rectángulo"/>
          <p:cNvSpPr/>
          <p:nvPr/>
        </p:nvSpPr>
        <p:spPr>
          <a:xfrm>
            <a:off x="611187" y="6165304"/>
            <a:ext cx="1584325" cy="1440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Rectángulo"/>
          <p:cNvSpPr/>
          <p:nvPr/>
        </p:nvSpPr>
        <p:spPr>
          <a:xfrm>
            <a:off x="2195587" y="6165304"/>
            <a:ext cx="4752901" cy="14401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Rectángulo"/>
          <p:cNvSpPr/>
          <p:nvPr/>
        </p:nvSpPr>
        <p:spPr>
          <a:xfrm>
            <a:off x="6948115" y="6165304"/>
            <a:ext cx="1584325" cy="14401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8" name="17 Conector recto"/>
          <p:cNvCxnSpPr/>
          <p:nvPr/>
        </p:nvCxnSpPr>
        <p:spPr>
          <a:xfrm flipH="1">
            <a:off x="2195736" y="1712987"/>
            <a:ext cx="42634" cy="4668341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6948115" y="1712987"/>
            <a:ext cx="298" cy="4668341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CuadroTexto"/>
          <p:cNvSpPr txBox="1"/>
          <p:nvPr/>
        </p:nvSpPr>
        <p:spPr>
          <a:xfrm>
            <a:off x="1835696" y="6237312"/>
            <a:ext cx="4026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cs typeface="Arial" pitchFamily="34" charset="0"/>
              </a:rPr>
              <a:t>80s</a:t>
            </a:r>
            <a:endParaRPr lang="es-ES" sz="1200" b="1" dirty="0">
              <a:cs typeface="Arial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6588224" y="6237312"/>
            <a:ext cx="4026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cs typeface="Arial" pitchFamily="34" charset="0"/>
              </a:rPr>
              <a:t>90s</a:t>
            </a:r>
            <a:endParaRPr lang="es-ES" sz="1200" b="1" dirty="0">
              <a:cs typeface="Arial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8172400" y="6237312"/>
            <a:ext cx="4026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+mj-lt"/>
                <a:cs typeface="Arial" pitchFamily="34" charset="0"/>
              </a:rPr>
              <a:t>00s</a:t>
            </a:r>
            <a:endParaRPr lang="es-ES" sz="1200" b="1" dirty="0">
              <a:latin typeface="+mj-lt"/>
              <a:cs typeface="Arial" pitchFamily="34" charset="0"/>
            </a:endParaRPr>
          </a:p>
        </p:txBody>
      </p:sp>
      <p:cxnSp>
        <p:nvCxnSpPr>
          <p:cNvPr id="23" name="22 Conector recto"/>
          <p:cNvCxnSpPr/>
          <p:nvPr/>
        </p:nvCxnSpPr>
        <p:spPr>
          <a:xfrm>
            <a:off x="8532440" y="1712987"/>
            <a:ext cx="0" cy="4668341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62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F0F3F83-FD95-42AC-A912-F121AB0D68E1@no-dns-avail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4638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QuadreDeText 9"/>
          <p:cNvSpPr txBox="1">
            <a:spLocks noChangeArrowheads="1"/>
          </p:cNvSpPr>
          <p:nvPr/>
        </p:nvSpPr>
        <p:spPr bwMode="auto">
          <a:xfrm>
            <a:off x="928688" y="1428750"/>
            <a:ext cx="7931150" cy="78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6200"/>
              </a:lnSpc>
            </a:pPr>
            <a:r>
              <a:rPr lang="ca-ES" sz="3200" b="1" dirty="0" err="1" smtClean="0">
                <a:solidFill>
                  <a:schemeClr val="bg1"/>
                </a:solidFill>
              </a:rPr>
              <a:t>Contexte</a:t>
            </a:r>
            <a:endParaRPr lang="ca-ES" sz="3200" b="1" dirty="0">
              <a:solidFill>
                <a:schemeClr val="bg1"/>
              </a:solidFill>
            </a:endParaRPr>
          </a:p>
        </p:txBody>
      </p:sp>
      <p:sp>
        <p:nvSpPr>
          <p:cNvPr id="5124" name="QuadreDeText 7"/>
          <p:cNvSpPr txBox="1">
            <a:spLocks noChangeArrowheads="1"/>
          </p:cNvSpPr>
          <p:nvPr/>
        </p:nvSpPr>
        <p:spPr bwMode="auto">
          <a:xfrm>
            <a:off x="1000125" y="5857875"/>
            <a:ext cx="2878138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2300"/>
              </a:lnSpc>
            </a:pPr>
            <a:r>
              <a:rPr lang="ca-ES" sz="1400" dirty="0" smtClean="0">
                <a:solidFill>
                  <a:schemeClr val="bg1"/>
                </a:solidFill>
              </a:rPr>
              <a:t>Novembre 2013</a:t>
            </a:r>
            <a:endParaRPr lang="ca-E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03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Aeri_Americà_1957-LiniaCostaActua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86467" y="1808162"/>
            <a:ext cx="8536466" cy="4268787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41032" y="609836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1956</a:t>
            </a:r>
            <a:endParaRPr lang="es-ES" dirty="0"/>
          </a:p>
        </p:txBody>
      </p:sp>
      <p:sp>
        <p:nvSpPr>
          <p:cNvPr id="7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4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F0F3F83-FD95-42AC-A912-F121AB0D68E1@no-dns-avail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4638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QuadreDeText 9"/>
          <p:cNvSpPr txBox="1">
            <a:spLocks noChangeArrowheads="1"/>
          </p:cNvSpPr>
          <p:nvPr/>
        </p:nvSpPr>
        <p:spPr bwMode="auto">
          <a:xfrm>
            <a:off x="928688" y="1428750"/>
            <a:ext cx="7931150" cy="78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6200"/>
              </a:lnSpc>
            </a:pPr>
            <a:r>
              <a:rPr lang="ca-ES" sz="3200" b="1" dirty="0" err="1" smtClean="0">
                <a:solidFill>
                  <a:schemeClr val="bg1"/>
                </a:solidFill>
              </a:rPr>
              <a:t>Transformation</a:t>
            </a:r>
            <a:r>
              <a:rPr lang="ca-ES" sz="3200" b="1" dirty="0" smtClean="0">
                <a:solidFill>
                  <a:schemeClr val="bg1"/>
                </a:solidFill>
              </a:rPr>
              <a:t> des </a:t>
            </a:r>
            <a:r>
              <a:rPr lang="ca-ES" sz="3200" b="1" dirty="0" err="1" smtClean="0">
                <a:solidFill>
                  <a:schemeClr val="bg1"/>
                </a:solidFill>
              </a:rPr>
              <a:t>usages</a:t>
            </a:r>
            <a:endParaRPr lang="ca-ES" sz="3200" b="1" dirty="0">
              <a:solidFill>
                <a:schemeClr val="bg1"/>
              </a:solidFill>
            </a:endParaRPr>
          </a:p>
        </p:txBody>
      </p:sp>
      <p:sp>
        <p:nvSpPr>
          <p:cNvPr id="5124" name="QuadreDeText 7"/>
          <p:cNvSpPr txBox="1">
            <a:spLocks noChangeArrowheads="1"/>
          </p:cNvSpPr>
          <p:nvPr/>
        </p:nvSpPr>
        <p:spPr bwMode="auto">
          <a:xfrm>
            <a:off x="1000125" y="5857875"/>
            <a:ext cx="2878138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2300"/>
              </a:lnSpc>
            </a:pPr>
            <a:r>
              <a:rPr lang="ca-ES" sz="1400" dirty="0" smtClean="0">
                <a:solidFill>
                  <a:schemeClr val="bg1"/>
                </a:solidFill>
              </a:rPr>
              <a:t>Novembre 2013</a:t>
            </a:r>
            <a:endParaRPr lang="ca-E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81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EVOLUCIO-HISTORICA cop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9863" y="1693862"/>
            <a:ext cx="9511767" cy="451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EVOLUCIO-HISTORICA cop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9028" y="4537659"/>
            <a:ext cx="149497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12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57699" name="Rectangle 3"/>
          <p:cNvSpPr>
            <a:spLocks noChangeArrowheads="1"/>
          </p:cNvSpPr>
          <p:nvPr/>
        </p:nvSpPr>
        <p:spPr bwMode="auto">
          <a:xfrm>
            <a:off x="0" y="5457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5" name="98 Grupo"/>
          <p:cNvGrpSpPr/>
          <p:nvPr/>
        </p:nvGrpSpPr>
        <p:grpSpPr>
          <a:xfrm>
            <a:off x="-122237" y="1865313"/>
            <a:ext cx="9475788" cy="4116388"/>
            <a:chOff x="1" y="3151052"/>
            <a:chExt cx="9144000" cy="3706948"/>
          </a:xfrm>
        </p:grpSpPr>
        <p:pic>
          <p:nvPicPr>
            <p:cNvPr id="4" name="3 Imagen" descr="03-01_Zones_Port_E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" y="3151052"/>
              <a:ext cx="9144000" cy="3706948"/>
            </a:xfrm>
            <a:prstGeom prst="rect">
              <a:avLst/>
            </a:prstGeom>
          </p:spPr>
        </p:pic>
        <p:pic>
          <p:nvPicPr>
            <p:cNvPr id="94" name="93 Imagen" descr="03-01_Zones_Port_E.t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6953251" y="5829300"/>
              <a:ext cx="2190750" cy="1028700"/>
            </a:xfrm>
            <a:prstGeom prst="rect">
              <a:avLst/>
            </a:prstGeom>
          </p:spPr>
        </p:pic>
      </p:grpSp>
      <p:sp>
        <p:nvSpPr>
          <p:cNvPr id="12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66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F0F3F83-FD95-42AC-A912-F121AB0D68E1@no-dns-avail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4638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QuadreDeText 9"/>
          <p:cNvSpPr txBox="1">
            <a:spLocks noChangeArrowheads="1"/>
          </p:cNvSpPr>
          <p:nvPr/>
        </p:nvSpPr>
        <p:spPr bwMode="auto">
          <a:xfrm>
            <a:off x="928688" y="1428750"/>
            <a:ext cx="7931150" cy="78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6200"/>
              </a:lnSpc>
            </a:pPr>
            <a:r>
              <a:rPr lang="ca-ES" sz="3200" b="1" dirty="0" err="1" smtClean="0">
                <a:solidFill>
                  <a:schemeClr val="bg1"/>
                </a:solidFill>
              </a:rPr>
              <a:t>Gouvernance</a:t>
            </a:r>
            <a:endParaRPr lang="ca-ES" sz="3200" b="1" dirty="0">
              <a:solidFill>
                <a:schemeClr val="bg1"/>
              </a:solidFill>
            </a:endParaRPr>
          </a:p>
        </p:txBody>
      </p:sp>
      <p:sp>
        <p:nvSpPr>
          <p:cNvPr id="5124" name="QuadreDeText 7"/>
          <p:cNvSpPr txBox="1">
            <a:spLocks noChangeArrowheads="1"/>
          </p:cNvSpPr>
          <p:nvPr/>
        </p:nvSpPr>
        <p:spPr bwMode="auto">
          <a:xfrm>
            <a:off x="1000125" y="5857875"/>
            <a:ext cx="2878138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2300"/>
              </a:lnSpc>
            </a:pPr>
            <a:r>
              <a:rPr lang="ca-ES" sz="1400" dirty="0" smtClean="0">
                <a:solidFill>
                  <a:schemeClr val="bg1"/>
                </a:solidFill>
              </a:rPr>
              <a:t>Novembre 2013</a:t>
            </a:r>
            <a:endParaRPr lang="ca-E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81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8" t="16337" r="4324" b="8468"/>
          <a:stretch/>
        </p:blipFill>
        <p:spPr bwMode="auto">
          <a:xfrm>
            <a:off x="515981" y="1260389"/>
            <a:ext cx="8302793" cy="5115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77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imágenes prediseñadas" descr="PortSelec 095 .jpg"/>
          <p:cNvPicPr>
            <a:picLocks noGrp="1" noChangeAspect="1"/>
          </p:cNvPicPr>
          <p:nvPr>
            <p:ph type="clipArt"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-2570191" y="2128650"/>
            <a:ext cx="11956599" cy="373875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7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10" name="3 Marcador de texto"/>
          <p:cNvSpPr txBox="1">
            <a:spLocks/>
          </p:cNvSpPr>
          <p:nvPr/>
        </p:nvSpPr>
        <p:spPr>
          <a:xfrm>
            <a:off x="763411" y="964073"/>
            <a:ext cx="1351139" cy="483727"/>
          </a:xfrm>
          <a:prstGeom prst="rect">
            <a:avLst/>
          </a:prstGeom>
        </p:spPr>
        <p:txBody>
          <a:bodyPr/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8BE"/>
                </a:solidFill>
                <a:effectLst/>
                <a:uLnTx/>
                <a:uFillTx/>
                <a:latin typeface="FrutigerNext for APB light" pitchFamily="34" charset="0"/>
              </a:rPr>
              <a:t>Port </a:t>
            </a:r>
            <a:r>
              <a:rPr kumimoji="0" lang="es-E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8BE"/>
                </a:solidFill>
                <a:effectLst/>
                <a:uLnTx/>
                <a:uFillTx/>
                <a:latin typeface="FrutigerNext for APB light" pitchFamily="34" charset="0"/>
              </a:rPr>
              <a:t>Vell</a:t>
            </a: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srgbClr val="003C78"/>
              </a:solidFill>
              <a:effectLst/>
              <a:uLnTx/>
              <a:uFillTx/>
              <a:latin typeface="FrutigerNext for APB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46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4 Marcador de imágenes prediseñadas" descr="PORT 009.JPG"/>
          <p:cNvPicPr>
            <a:picLocks noGrp="1" noChangeAspect="1"/>
          </p:cNvPicPr>
          <p:nvPr>
            <p:ph type="clipArt"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1381125" y="1740066"/>
            <a:ext cx="6746876" cy="4496649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6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7" name="3 Marcador de texto"/>
          <p:cNvSpPr txBox="1">
            <a:spLocks/>
          </p:cNvSpPr>
          <p:nvPr/>
        </p:nvSpPr>
        <p:spPr>
          <a:xfrm>
            <a:off x="763411" y="964073"/>
            <a:ext cx="1351139" cy="483727"/>
          </a:xfrm>
          <a:prstGeom prst="rect">
            <a:avLst/>
          </a:prstGeom>
        </p:spPr>
        <p:txBody>
          <a:bodyPr/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8BE"/>
                </a:solidFill>
                <a:effectLst/>
                <a:uLnTx/>
                <a:uFillTx/>
                <a:latin typeface="FrutigerNext for APB light" pitchFamily="34" charset="0"/>
              </a:rPr>
              <a:t>Port </a:t>
            </a:r>
            <a:r>
              <a:rPr kumimoji="0" lang="es-E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8BE"/>
                </a:solidFill>
                <a:effectLst/>
                <a:uLnTx/>
                <a:uFillTx/>
                <a:latin typeface="FrutigerNext for APB light" pitchFamily="34" charset="0"/>
              </a:rPr>
              <a:t>Vell</a:t>
            </a: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srgbClr val="003C78"/>
              </a:solidFill>
              <a:effectLst/>
              <a:uLnTx/>
              <a:uFillTx/>
              <a:latin typeface="FrutigerNext for APB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86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F0F3F83-FD95-42AC-A912-F121AB0D68E1@no-dns-avail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4638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QuadreDeText 9"/>
          <p:cNvSpPr txBox="1">
            <a:spLocks noChangeArrowheads="1"/>
          </p:cNvSpPr>
          <p:nvPr/>
        </p:nvSpPr>
        <p:spPr bwMode="auto">
          <a:xfrm>
            <a:off x="928688" y="1428750"/>
            <a:ext cx="7931150" cy="78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6200"/>
              </a:lnSpc>
            </a:pPr>
            <a:r>
              <a:rPr lang="ca-ES" sz="3200" b="1" dirty="0" err="1" smtClean="0">
                <a:solidFill>
                  <a:schemeClr val="bg1"/>
                </a:solidFill>
              </a:rPr>
              <a:t>Tourisme</a:t>
            </a:r>
            <a:endParaRPr lang="ca-ES" sz="3200" b="1" dirty="0">
              <a:solidFill>
                <a:schemeClr val="bg1"/>
              </a:solidFill>
            </a:endParaRPr>
          </a:p>
        </p:txBody>
      </p:sp>
      <p:sp>
        <p:nvSpPr>
          <p:cNvPr id="5124" name="QuadreDeText 7"/>
          <p:cNvSpPr txBox="1">
            <a:spLocks noChangeArrowheads="1"/>
          </p:cNvSpPr>
          <p:nvPr/>
        </p:nvSpPr>
        <p:spPr bwMode="auto">
          <a:xfrm>
            <a:off x="1000125" y="5857875"/>
            <a:ext cx="2878138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2300"/>
              </a:lnSpc>
            </a:pPr>
            <a:r>
              <a:rPr lang="ca-ES" sz="1400" dirty="0" smtClean="0">
                <a:solidFill>
                  <a:schemeClr val="bg1"/>
                </a:solidFill>
              </a:rPr>
              <a:t>Novembre 2013</a:t>
            </a:r>
            <a:endParaRPr lang="ca-E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81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Marcador de imágenes prediseñadas" descr="IMG_5041.JPG"/>
          <p:cNvPicPr>
            <a:picLocks noGrp="1" noChangeAspect="1"/>
          </p:cNvPicPr>
          <p:nvPr>
            <p:ph type="clipArt"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-1981200" y="1735880"/>
            <a:ext cx="11468099" cy="442740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5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22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191E7C4-18BF-4071-B201-BC00CF0993FD}" type="slidenum">
              <a:rPr lang="ca-ES" smtClean="0">
                <a:solidFill>
                  <a:srgbClr val="FF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ca-ES" smtClean="0">
              <a:solidFill>
                <a:srgbClr val="FF0000"/>
              </a:solidFill>
            </a:endParaRPr>
          </a:p>
        </p:txBody>
      </p:sp>
      <p:pic>
        <p:nvPicPr>
          <p:cNvPr id="6147" name="Imatge 1" descr="fotopla_areametropolitana_collserol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8" b="7536"/>
          <a:stretch>
            <a:fillRect/>
          </a:stretch>
        </p:blipFill>
        <p:spPr bwMode="auto">
          <a:xfrm>
            <a:off x="9525" y="971161"/>
            <a:ext cx="9130360" cy="534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24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12 Marcador de imágenes prediseñadas"/>
          <p:cNvPicPr>
            <a:picLocks noGrp="1" noChangeAspect="1"/>
          </p:cNvPicPr>
          <p:nvPr>
            <p:ph type="clipArt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94" y="1733639"/>
            <a:ext cx="6642227" cy="442903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6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39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F0F3F83-FD95-42AC-A912-F121AB0D68E1@no-dns-avail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4638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QuadreDeText 9"/>
          <p:cNvSpPr txBox="1">
            <a:spLocks noChangeArrowheads="1"/>
          </p:cNvSpPr>
          <p:nvPr/>
        </p:nvSpPr>
        <p:spPr bwMode="auto">
          <a:xfrm>
            <a:off x="928688" y="1428750"/>
            <a:ext cx="7931150" cy="78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6200"/>
              </a:lnSpc>
            </a:pPr>
            <a:r>
              <a:rPr lang="ca-ES" sz="3200" b="1" dirty="0" smtClean="0">
                <a:solidFill>
                  <a:schemeClr val="bg1"/>
                </a:solidFill>
              </a:rPr>
              <a:t>Impacte </a:t>
            </a:r>
            <a:r>
              <a:rPr lang="ca-ES" sz="3200" b="1" dirty="0" err="1" smtClean="0">
                <a:solidFill>
                  <a:schemeClr val="bg1"/>
                </a:solidFill>
              </a:rPr>
              <a:t>économique</a:t>
            </a:r>
            <a:endParaRPr lang="ca-ES" sz="3200" b="1" dirty="0">
              <a:solidFill>
                <a:schemeClr val="bg1"/>
              </a:solidFill>
            </a:endParaRPr>
          </a:p>
        </p:txBody>
      </p:sp>
      <p:sp>
        <p:nvSpPr>
          <p:cNvPr id="5124" name="QuadreDeText 7"/>
          <p:cNvSpPr txBox="1">
            <a:spLocks noChangeArrowheads="1"/>
          </p:cNvSpPr>
          <p:nvPr/>
        </p:nvSpPr>
        <p:spPr bwMode="auto">
          <a:xfrm>
            <a:off x="1000125" y="5857875"/>
            <a:ext cx="2878138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2300"/>
              </a:lnSpc>
            </a:pPr>
            <a:r>
              <a:rPr lang="ca-ES" sz="1400" dirty="0" smtClean="0">
                <a:solidFill>
                  <a:schemeClr val="bg1"/>
                </a:solidFill>
              </a:rPr>
              <a:t>Novembre 2013</a:t>
            </a:r>
            <a:endParaRPr lang="ca-E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81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 descr="puerto-de-barcelona-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727398" y="2636837"/>
            <a:ext cx="4167849" cy="2877875"/>
          </a:xfrm>
          <a:prstGeom prst="rect">
            <a:avLst/>
          </a:prstGeom>
        </p:spPr>
      </p:pic>
      <p:pic>
        <p:nvPicPr>
          <p:cNvPr id="10" name="9 Imagen" descr="ESQ_CAT_FITXA_PEDROSA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48406" y="2636837"/>
            <a:ext cx="4268713" cy="2877875"/>
          </a:xfrm>
          <a:prstGeom prst="rect">
            <a:avLst/>
          </a:prstGeom>
        </p:spPr>
      </p:pic>
      <p:sp>
        <p:nvSpPr>
          <p:cNvPr id="11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30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49" y="1697061"/>
            <a:ext cx="6714255" cy="449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59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heel spokes="1"/>
      </p:transition>
    </mc:Choice>
    <mc:Fallback xmlns=""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Gráfico"/>
          <p:cNvGraphicFramePr/>
          <p:nvPr>
            <p:extLst>
              <p:ext uri="{D42A27DB-BD31-4B8C-83A1-F6EECF244321}">
                <p14:modId xmlns:p14="http://schemas.microsoft.com/office/powerpoint/2010/main" val="173764478"/>
              </p:ext>
            </p:extLst>
          </p:nvPr>
        </p:nvGraphicFramePr>
        <p:xfrm>
          <a:off x="395536" y="1700808"/>
          <a:ext cx="820891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775395" y="971436"/>
            <a:ext cx="52348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 err="1" smtClean="0">
                <a:solidFill>
                  <a:srgbClr val="0078BE"/>
                </a:solidFill>
                <a:latin typeface="FrutigerNext for APB light" pitchFamily="34" charset="0"/>
              </a:rPr>
              <a:t>Cruisers</a:t>
            </a:r>
            <a:endParaRPr lang="es-ES" sz="2200" dirty="0" smtClean="0">
              <a:solidFill>
                <a:srgbClr val="0078BE"/>
              </a:solidFill>
              <a:latin typeface="FrutigerNext for APB light" pitchFamily="34" charset="0"/>
            </a:endParaRPr>
          </a:p>
        </p:txBody>
      </p:sp>
      <p:pic>
        <p:nvPicPr>
          <p:cNvPr id="1026" name="Picture 2" descr="http://bp2.blogger.com/_bCj2pXZ8ztU/SDFZzGEn5bI/AAAAAAAAAAY/00f-IBnu8uM/s400/aros%2Bolimpicos%2Bcopia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431" y="5733256"/>
            <a:ext cx="1200236" cy="80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38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imágenes prediseñadas" descr="DSC_0409.jpg"/>
          <p:cNvPicPr>
            <a:picLocks noGrp="1" noChangeAspect="1"/>
          </p:cNvPicPr>
          <p:nvPr>
            <p:ph type="clipArt"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593863" y="1738981"/>
            <a:ext cx="8203866" cy="440464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6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94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Imatge 1" descr="imatge 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86555"/>
            <a:ext cx="8391525" cy="5460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2" name="QuadreDeText 1"/>
          <p:cNvSpPr txBox="1"/>
          <p:nvPr/>
        </p:nvSpPr>
        <p:spPr>
          <a:xfrm>
            <a:off x="1492705" y="2121724"/>
            <a:ext cx="69559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800" dirty="0" smtClean="0"/>
              <a:t>Port Vell				56 Ha.</a:t>
            </a:r>
          </a:p>
          <a:p>
            <a:r>
              <a:rPr lang="ca-ES" sz="4800" dirty="0" err="1" smtClean="0"/>
              <a:t>Visitors</a:t>
            </a:r>
            <a:r>
              <a:rPr lang="ca-ES" sz="4800" dirty="0" smtClean="0"/>
              <a:t>					17 M./</a:t>
            </a:r>
            <a:r>
              <a:rPr lang="ca-ES" sz="4800" dirty="0" err="1" smtClean="0"/>
              <a:t>year</a:t>
            </a:r>
            <a:endParaRPr lang="ca-ES" sz="4800" dirty="0" smtClean="0"/>
          </a:p>
          <a:p>
            <a:r>
              <a:rPr lang="ca-ES" sz="4800" dirty="0" err="1" smtClean="0"/>
              <a:t>Public</a:t>
            </a:r>
            <a:r>
              <a:rPr lang="ca-ES" sz="4800" dirty="0"/>
              <a:t> </a:t>
            </a:r>
            <a:r>
              <a:rPr lang="ca-ES" sz="4800" dirty="0" err="1" smtClean="0"/>
              <a:t>Inv</a:t>
            </a:r>
            <a:r>
              <a:rPr lang="ca-ES" sz="4800" dirty="0" smtClean="0"/>
              <a:t>.			154M€.</a:t>
            </a:r>
          </a:p>
          <a:p>
            <a:r>
              <a:rPr lang="ca-ES" sz="4800" dirty="0" err="1" smtClean="0"/>
              <a:t>Private</a:t>
            </a:r>
            <a:r>
              <a:rPr lang="ca-ES" sz="4800" dirty="0" smtClean="0"/>
              <a:t> </a:t>
            </a:r>
            <a:r>
              <a:rPr lang="ca-ES" sz="4800" dirty="0" err="1" smtClean="0"/>
              <a:t>Inv</a:t>
            </a:r>
            <a:r>
              <a:rPr lang="ca-ES" sz="4800" dirty="0" smtClean="0"/>
              <a:t>.			746M€</a:t>
            </a:r>
            <a:r>
              <a:rPr lang="ca-ES" sz="3200" dirty="0" smtClean="0"/>
              <a:t>.</a:t>
            </a:r>
            <a:endParaRPr lang="ca-ES" dirty="0" smtClean="0"/>
          </a:p>
        </p:txBody>
      </p:sp>
    </p:spTree>
    <p:extLst>
      <p:ext uri="{BB962C8B-B14F-4D97-AF65-F5344CB8AC3E}">
        <p14:creationId xmlns:p14="http://schemas.microsoft.com/office/powerpoint/2010/main" val="332067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86625" y="642938"/>
            <a:ext cx="1785938" cy="6429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 dirty="0"/>
          </a:p>
        </p:txBody>
      </p:sp>
      <p:sp>
        <p:nvSpPr>
          <p:cNvPr id="8" name="Rectangle 7"/>
          <p:cNvSpPr/>
          <p:nvPr/>
        </p:nvSpPr>
        <p:spPr>
          <a:xfrm>
            <a:off x="71438" y="71438"/>
            <a:ext cx="2000250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a-ES" dirty="0"/>
          </a:p>
        </p:txBody>
      </p:sp>
      <p:pic>
        <p:nvPicPr>
          <p:cNvPr id="44036" name="Picture 2" descr="BC18B0BE-5BD3-457E-81F5-D9E295081B01@no-dns-avail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402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5848" y="0"/>
            <a:ext cx="16755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14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1157" t="3455" b="3569"/>
          <a:stretch>
            <a:fillRect/>
          </a:stretch>
        </p:blipFill>
        <p:spPr bwMode="auto">
          <a:xfrm>
            <a:off x="0" y="2516188"/>
            <a:ext cx="9144000" cy="23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468313" y="6375400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a-ES" b="1">
                <a:solidFill>
                  <a:schemeClr val="bg1"/>
                </a:solidFill>
              </a:rPr>
              <a:t>1563</a:t>
            </a:r>
            <a:endParaRPr lang="es-ES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15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3455" r="56422" b="3569"/>
          <a:stretch>
            <a:fillRect/>
          </a:stretch>
        </p:blipFill>
        <p:spPr bwMode="auto">
          <a:xfrm>
            <a:off x="-2284141" y="0"/>
            <a:ext cx="11682783" cy="693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780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apa rieres 17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68313" y="6237288"/>
            <a:ext cx="692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a-ES" b="1" dirty="0">
                <a:solidFill>
                  <a:schemeClr val="bg1"/>
                </a:solidFill>
              </a:rPr>
              <a:t>1706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96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F:\PORT DE BARCELONA\port\BARCELONA-Antigua capitania puer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819275"/>
            <a:ext cx="428625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1" name="Picture 3" descr="F:\PORT DE BARCELONA\port\DBGHIS03_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469900"/>
            <a:ext cx="8890000" cy="591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2" name="Picture 4" descr="F:\PORT DE BARCELONA\port\DBGHIS03_0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533400"/>
            <a:ext cx="88900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3" name="Picture 5" descr="F:\PORT DE BARCELONA\port\DBGHIS03_0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76" y="0"/>
            <a:ext cx="10371667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946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CN 18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0"/>
            <a:ext cx="72009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79388" y="6237288"/>
            <a:ext cx="692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a-ES" b="1">
                <a:solidFill>
                  <a:schemeClr val="bg1"/>
                </a:solidFill>
              </a:rPr>
              <a:t>1849</a:t>
            </a:r>
            <a:endParaRPr lang="es-ES" b="1">
              <a:solidFill>
                <a:schemeClr val="bg1"/>
              </a:solidFill>
            </a:endParaRPr>
          </a:p>
        </p:txBody>
      </p:sp>
      <p:sp>
        <p:nvSpPr>
          <p:cNvPr id="4" name="8 Rectángulo"/>
          <p:cNvSpPr>
            <a:spLocks noChangeArrowheads="1"/>
          </p:cNvSpPr>
          <p:nvPr/>
        </p:nvSpPr>
        <p:spPr bwMode="auto">
          <a:xfrm>
            <a:off x="993775" y="312738"/>
            <a:ext cx="83343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ca-ES" sz="900" dirty="0"/>
              <a:t>Hàbitat Urbà</a:t>
            </a:r>
            <a:endParaRPr lang="es-ES" sz="9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23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plantilla2</Template>
  <TotalTime>415</TotalTime>
  <Words>969</Words>
  <Application>Microsoft Office PowerPoint</Application>
  <PresentationFormat>Presentació en pantalla (4:3)</PresentationFormat>
  <Paragraphs>131</Paragraphs>
  <Slides>37</Slides>
  <Notes>35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37</vt:i4>
      </vt:variant>
    </vt:vector>
  </HeadingPairs>
  <TitlesOfParts>
    <vt:vector size="38" baseType="lpstr">
      <vt:lpstr>plantilla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Joan Llort Corbella</dc:creator>
  <cp:lastModifiedBy>Ajuntament de Barcelona</cp:lastModifiedBy>
  <cp:revision>39</cp:revision>
  <cp:lastPrinted>2013-11-22T09:21:23Z</cp:lastPrinted>
  <dcterms:created xsi:type="dcterms:W3CDTF">2013-11-17T18:27:42Z</dcterms:created>
  <dcterms:modified xsi:type="dcterms:W3CDTF">2013-11-22T09:43:08Z</dcterms:modified>
</cp:coreProperties>
</file>